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294" r:id="rId6"/>
    <p:sldId id="295" r:id="rId7"/>
    <p:sldId id="265" r:id="rId8"/>
    <p:sldId id="293" r:id="rId9"/>
    <p:sldId id="261" r:id="rId10"/>
    <p:sldId id="262" r:id="rId11"/>
    <p:sldId id="263" r:id="rId12"/>
    <p:sldId id="267" r:id="rId13"/>
    <p:sldId id="259" r:id="rId14"/>
    <p:sldId id="296" r:id="rId15"/>
    <p:sldId id="297" r:id="rId16"/>
    <p:sldId id="298" r:id="rId17"/>
    <p:sldId id="299" r:id="rId18"/>
    <p:sldId id="264" r:id="rId19"/>
    <p:sldId id="300" r:id="rId20"/>
    <p:sldId id="272" r:id="rId21"/>
    <p:sldId id="269" r:id="rId22"/>
    <p:sldId id="270" r:id="rId23"/>
    <p:sldId id="271" r:id="rId24"/>
    <p:sldId id="274" r:id="rId25"/>
    <p:sldId id="273" r:id="rId26"/>
    <p:sldId id="275" r:id="rId27"/>
    <p:sldId id="276" r:id="rId28"/>
    <p:sldId id="277" r:id="rId29"/>
    <p:sldId id="278" r:id="rId30"/>
    <p:sldId id="302" r:id="rId31"/>
    <p:sldId id="28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45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sz="3266" dirty="0">
                <a:solidFill>
                  <a:schemeClr val="tx1"/>
                </a:solidFill>
              </a:rPr>
              <a:t>Библиотечный </a:t>
            </a:r>
            <a:r>
              <a:rPr lang="ru-RU" sz="3266" dirty="0" smtClean="0">
                <a:solidFill>
                  <a:schemeClr val="tx1"/>
                </a:solidFill>
              </a:rPr>
              <a:t>фонд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ru-RU" sz="3266" b="0" dirty="0" smtClean="0">
                <a:solidFill>
                  <a:schemeClr val="tx1"/>
                </a:solidFill>
              </a:rPr>
              <a:t>насчитывает</a:t>
            </a:r>
            <a:r>
              <a:rPr lang="ru-RU" sz="3266" b="0" baseline="0" dirty="0" smtClean="0">
                <a:solidFill>
                  <a:schemeClr val="tx1"/>
                </a:solidFill>
              </a:rPr>
              <a:t> 181868 экземпляров</a:t>
            </a:r>
            <a:endParaRPr lang="ru-RU" sz="3266" b="0" dirty="0">
              <a:solidFill>
                <a:schemeClr val="tx1"/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45174094850497E-2"/>
          <c:y val="8.0625595211101533E-2"/>
          <c:w val="0.7726197835990628"/>
          <c:h val="0.91110914004166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Библиотечный фонд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cat>
            <c:strRef>
              <c:f>Лист1!$A$2:$A$4</c:f>
              <c:strCache>
                <c:ptCount val="3"/>
                <c:pt idx="0">
                  <c:v>Книги</c:v>
                </c:pt>
                <c:pt idx="1">
                  <c:v>Периодика</c:v>
                </c:pt>
                <c:pt idx="2">
                  <c:v>Диски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141671</c:v>
                </c:pt>
                <c:pt idx="1">
                  <c:v>39614</c:v>
                </c:pt>
                <c:pt idx="2">
                  <c:v>555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922">
          <a:noFill/>
        </a:ln>
      </c:spPr>
    </c:plotArea>
    <c:legend>
      <c:legendPos val="r"/>
      <c:layout>
        <c:manualLayout>
          <c:xMode val="edge"/>
          <c:yMode val="edge"/>
          <c:x val="0.7790403942647175"/>
          <c:y val="0.46389897653342055"/>
          <c:w val="0.21159481095839028"/>
          <c:h val="0.1802736747885311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3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записей в электронном каталоге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43676</c:v>
                </c:pt>
                <c:pt idx="1">
                  <c:v>44510</c:v>
                </c:pt>
                <c:pt idx="2">
                  <c:v>45630</c:v>
                </c:pt>
                <c:pt idx="3">
                  <c:v>46481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76725760"/>
        <c:axId val="276727296"/>
      </c:barChart>
      <c:catAx>
        <c:axId val="27672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6727296"/>
        <c:crosses val="autoZero"/>
        <c:auto val="1"/>
        <c:lblAlgn val="ctr"/>
        <c:lblOffset val="100"/>
        <c:noMultiLvlLbl val="0"/>
      </c:catAx>
      <c:valAx>
        <c:axId val="276727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6725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8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1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5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9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6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3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0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98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2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3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03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6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microsoft.com/office/2007/relationships/hdphoto" Target="../media/hdphoto2.wdp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ibvp.ru/" TargetMode="External"/><Relationship Id="rId2" Type="http://schemas.openxmlformats.org/officeDocument/2006/relationships/hyperlink" Target="mailto:biblek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293096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+mn-lt"/>
              </a:rPr>
              <a:t>Итоги работы 2021 года</a:t>
            </a:r>
            <a:endParaRPr lang="ru-RU" sz="5400" dirty="0">
              <a:latin typeface="+mn-lt"/>
            </a:endParaRPr>
          </a:p>
        </p:txBody>
      </p:sp>
      <p:pic>
        <p:nvPicPr>
          <p:cNvPr id="4" name="Рисунок 5" descr="F:\Мои Документы\Логотипы\Логотип МБУК ВЦБ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680520" cy="348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95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8796" r="27367" b="38840"/>
          <a:stretch>
            <a:fillRect/>
          </a:stretch>
        </p:blipFill>
        <p:spPr bwMode="auto">
          <a:xfrm>
            <a:off x="526732" y="1052736"/>
            <a:ext cx="852744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29420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Основные показатели деятельности  </a:t>
            </a:r>
            <a:endParaRPr lang="ru-RU" altLang="ru-RU" sz="30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5266" y="1324197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2019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31229" y="1324197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1338531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2021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96336" y="1352865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+/- к </a:t>
            </a:r>
            <a:r>
              <a:rPr lang="ru-RU" dirty="0" smtClean="0"/>
              <a:t>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35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639" y="315479"/>
            <a:ext cx="8568952" cy="99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dirty="0" smtClean="0">
                <a:ea typeface="+mj-ea"/>
                <a:cs typeface="+mj-cs"/>
              </a:rPr>
              <a:t>Книжная полка в Красном </a:t>
            </a:r>
            <a:r>
              <a:rPr lang="ru-RU" altLang="ru-RU" sz="3200" dirty="0" err="1" smtClean="0">
                <a:ea typeface="+mj-ea"/>
                <a:cs typeface="+mj-cs"/>
              </a:rPr>
              <a:t>Адуе</a:t>
            </a:r>
            <a:r>
              <a:rPr lang="ru-RU" altLang="ru-RU" sz="3200" dirty="0" smtClean="0">
                <a:ea typeface="+mj-ea"/>
                <a:cs typeface="+mj-cs"/>
              </a:rPr>
              <a:t>, Зеленом Бору </a:t>
            </a:r>
            <a:endParaRPr lang="ru-RU" altLang="ru-RU" sz="32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pic>
        <p:nvPicPr>
          <p:cNvPr id="6" name="Рисунок 5" descr="D:\Мои документы\Desktop\Фото мероприятий\Фото 2021\Общественный совет\IMG-20210304-WA000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"/>
          <a:stretch/>
        </p:blipFill>
        <p:spPr bwMode="auto">
          <a:xfrm>
            <a:off x="330850" y="980728"/>
            <a:ext cx="5393278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58639" y="4888230"/>
            <a:ext cx="84896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/>
              <a:t>Благодарим за сотрудничество </a:t>
            </a:r>
          </a:p>
          <a:p>
            <a:pPr algn="ctr"/>
            <a:r>
              <a:rPr lang="ru-RU" sz="3000" dirty="0"/>
              <a:t>старост поселков Красный </a:t>
            </a:r>
            <a:r>
              <a:rPr lang="ru-RU" sz="3000" dirty="0" err="1"/>
              <a:t>Адуй</a:t>
            </a:r>
            <a:r>
              <a:rPr lang="ru-RU" sz="3000" dirty="0"/>
              <a:t> и Зеленый Бор </a:t>
            </a:r>
            <a:r>
              <a:rPr lang="ru-RU" sz="3000" b="1" dirty="0" smtClean="0"/>
              <a:t>Алексея </a:t>
            </a:r>
            <a:r>
              <a:rPr lang="ru-RU" sz="3000" b="1" dirty="0" err="1" smtClean="0"/>
              <a:t>Крагеля</a:t>
            </a:r>
            <a:r>
              <a:rPr lang="ru-RU" sz="3000" b="1" dirty="0"/>
              <a:t> </a:t>
            </a:r>
            <a:r>
              <a:rPr lang="ru-RU" sz="3000" dirty="0" smtClean="0"/>
              <a:t>и </a:t>
            </a:r>
            <a:r>
              <a:rPr lang="ru-RU" altLang="ru-RU" sz="3000" b="1" dirty="0" smtClean="0">
                <a:ea typeface="+mj-ea"/>
                <a:cs typeface="+mj-cs"/>
              </a:rPr>
              <a:t>Ольгу </a:t>
            </a:r>
            <a:r>
              <a:rPr lang="ru-RU" altLang="ru-RU" sz="3000" b="1" dirty="0" err="1" smtClean="0">
                <a:ea typeface="+mj-ea"/>
                <a:cs typeface="+mj-cs"/>
              </a:rPr>
              <a:t>Блинову</a:t>
            </a:r>
            <a:r>
              <a:rPr lang="ru-RU" altLang="ru-RU" sz="3000" b="1" dirty="0" smtClean="0">
                <a:ea typeface="+mj-ea"/>
                <a:cs typeface="+mj-cs"/>
              </a:rPr>
              <a:t> </a:t>
            </a:r>
            <a:endParaRPr lang="ru-RU" altLang="ru-RU" sz="3000" b="1" dirty="0">
              <a:ea typeface="+mj-ea"/>
              <a:cs typeface="+mj-cs"/>
            </a:endParaRPr>
          </a:p>
        </p:txBody>
      </p:sp>
      <p:pic>
        <p:nvPicPr>
          <p:cNvPr id="7" name="Рисунок 6" descr="D:\Мои документы\Desktop\Фото мероприятий\Фото 2021\Общественный совет\IMG-20210304-WA0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80728"/>
            <a:ext cx="2695575" cy="3697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82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7" y="294200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Calibri" pitchFamily="34" charset="0"/>
              </a:rPr>
              <a:t>Основные направления развития </a:t>
            </a:r>
          </a:p>
          <a:p>
            <a:pPr algn="r"/>
            <a:r>
              <a:rPr lang="ru-RU" altLang="ru-RU" sz="3000" i="1" dirty="0">
                <a:ea typeface="+mj-ea"/>
                <a:cs typeface="+mj-cs"/>
              </a:rPr>
              <a:t>Библиотека как культурно-просветительский </a:t>
            </a:r>
            <a:r>
              <a:rPr lang="ru-RU" altLang="ru-RU" sz="3000" i="1" dirty="0" smtClean="0">
                <a:ea typeface="+mj-ea"/>
                <a:cs typeface="+mj-cs"/>
              </a:rPr>
              <a:t>и досуговый центр</a:t>
            </a:r>
            <a:endParaRPr lang="ru-RU" altLang="ru-RU" sz="3000" i="1" dirty="0"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7" y="2204864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/>
              <a:t>проведено </a:t>
            </a:r>
            <a:r>
              <a:rPr lang="ru-RU" sz="2800" b="1" dirty="0" smtClean="0"/>
              <a:t>1966</a:t>
            </a:r>
            <a:r>
              <a:rPr lang="ru-RU" sz="2800" dirty="0" smtClean="0"/>
              <a:t> </a:t>
            </a:r>
            <a:r>
              <a:rPr lang="ru-RU" sz="2800" dirty="0"/>
              <a:t>культурно-просветительных </a:t>
            </a:r>
            <a:r>
              <a:rPr lang="ru-RU" sz="2800" dirty="0" smtClean="0"/>
              <a:t>мероприятий </a:t>
            </a:r>
          </a:p>
          <a:p>
            <a:pPr algn="ctr"/>
            <a:r>
              <a:rPr lang="ru-RU" sz="2800" dirty="0" smtClean="0"/>
              <a:t>(</a:t>
            </a:r>
            <a:r>
              <a:rPr lang="ru-RU" sz="2800" dirty="0"/>
              <a:t>из них </a:t>
            </a:r>
            <a:r>
              <a:rPr lang="ru-RU" sz="2800" b="1" dirty="0" smtClean="0"/>
              <a:t>1727 - </a:t>
            </a:r>
            <a:r>
              <a:rPr lang="ru-RU" sz="2800" dirty="0" smtClean="0"/>
              <a:t>в </a:t>
            </a:r>
            <a:r>
              <a:rPr lang="ru-RU" sz="2800" dirty="0"/>
              <a:t>режиме </a:t>
            </a:r>
            <a:r>
              <a:rPr lang="ru-RU" sz="2800" dirty="0" smtClean="0"/>
              <a:t>офлайн,</a:t>
            </a:r>
          </a:p>
          <a:p>
            <a:pPr algn="ctr"/>
            <a:r>
              <a:rPr lang="ru-RU" sz="2800" b="1" dirty="0" smtClean="0"/>
              <a:t>239</a:t>
            </a:r>
            <a:r>
              <a:rPr lang="ru-RU" sz="2800" dirty="0" smtClean="0"/>
              <a:t> - во </a:t>
            </a:r>
            <a:r>
              <a:rPr lang="ru-RU" sz="2800" dirty="0" err="1"/>
              <a:t>внестационарном</a:t>
            </a:r>
            <a:r>
              <a:rPr lang="ru-RU" sz="2800" dirty="0"/>
              <a:t> </a:t>
            </a:r>
            <a:r>
              <a:rPr lang="ru-RU" sz="2800" dirty="0" smtClean="0"/>
              <a:t>режиме, </a:t>
            </a:r>
          </a:p>
          <a:p>
            <a:pPr algn="ctr"/>
            <a:r>
              <a:rPr lang="ru-RU" sz="2800" dirty="0" smtClean="0"/>
              <a:t>в </a:t>
            </a:r>
            <a:r>
              <a:rPr lang="ru-RU" sz="2800" dirty="0" err="1"/>
              <a:t>т.ч</a:t>
            </a:r>
            <a:r>
              <a:rPr lang="ru-RU" sz="2800" dirty="0"/>
              <a:t>. у</a:t>
            </a:r>
            <a:r>
              <a:rPr lang="ru-RU" sz="2800" dirty="0" smtClean="0"/>
              <a:t>даленном 230), 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/>
              <a:t>приняло </a:t>
            </a:r>
            <a:r>
              <a:rPr lang="ru-RU" sz="2800" dirty="0"/>
              <a:t>участие и посетило в стационарных условиях 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r>
              <a:rPr lang="ru-RU" sz="2800" b="1" dirty="0" smtClean="0"/>
              <a:t>22229 </a:t>
            </a:r>
            <a:r>
              <a:rPr lang="ru-RU" sz="2800" dirty="0" smtClean="0"/>
              <a:t>человек</a:t>
            </a:r>
            <a:r>
              <a:rPr lang="ru-RU" sz="2800" dirty="0"/>
              <a:t>. 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61635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145" y="18864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Всероссийская акция в поддержку чтения «</a:t>
            </a:r>
            <a:r>
              <a:rPr lang="ru-RU" altLang="ru-RU" sz="3000" dirty="0" err="1" smtClean="0">
                <a:ea typeface="+mj-ea"/>
                <a:cs typeface="+mj-cs"/>
              </a:rPr>
              <a:t>Библионочь</a:t>
            </a:r>
            <a:r>
              <a:rPr lang="ru-RU" altLang="ru-RU" sz="3000" dirty="0" smtClean="0">
                <a:ea typeface="+mj-ea"/>
                <a:cs typeface="+mj-cs"/>
              </a:rPr>
              <a:t>» </a:t>
            </a:r>
            <a:endParaRPr lang="ru-RU" altLang="ru-RU" sz="3000" dirty="0">
              <a:ea typeface="+mj-ea"/>
              <a:cs typeface="+mj-cs"/>
            </a:endParaRPr>
          </a:p>
        </p:txBody>
      </p:sp>
      <p:pic>
        <p:nvPicPr>
          <p:cNvPr id="7" name="Рисунок 6" descr="D:\Мои документы\Desktop\Фото мероприятий\Фото 2021\Библионочь - 2021\IMG_20210423_1954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4025753" cy="286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Мои документы\Desktop\Фото мероприятий\Фото 2021\Библионочь - 2021\IMG_20210423_1919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45" y="1181784"/>
            <a:ext cx="4032448" cy="260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Мои документы\Desktop\Фото мероприятий\Фото 2021\Библионочь - 2021\IMG_20210423_1901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6" y="696471"/>
            <a:ext cx="4142702" cy="287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Мои документы\Desktop\Фото мероприятий\Фото 2021\Библионочь - 2021\IMG_20210423_2053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5" y="3783736"/>
            <a:ext cx="4112614" cy="2947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542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145" y="188640"/>
            <a:ext cx="8568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Областная акция тотального чтения «День чтения» </a:t>
            </a:r>
            <a:endParaRPr lang="ru-RU" altLang="ru-RU" sz="3000" dirty="0">
              <a:ea typeface="+mj-ea"/>
              <a:cs typeface="+mj-cs"/>
            </a:endParaRPr>
          </a:p>
        </p:txBody>
      </p:sp>
      <p:pic>
        <p:nvPicPr>
          <p:cNvPr id="10" name="Рисунок 9" descr="D:\Мои документы\Desktop\Фото мероприятий\Фото 2021\Общественный совет\02-Meom2R4mXM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49" y="836713"/>
            <a:ext cx="3694517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Мои документы\Desktop\Фото мероприятий\Фото 2021\Общественный совет\07-KDScsB2xsN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9775"/>
            <a:ext cx="3546277" cy="273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Мои документы\Desktop\Фото мероприятий\Фото 2021\Общественный совет\11-89ecF5Od3o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174" y="3718956"/>
            <a:ext cx="5940425" cy="307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Мои документы\Desktop\Фото мероприятий\Фото 2021\Общественный совет\05-888UJw1eSEM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r="13333"/>
          <a:stretch/>
        </p:blipFill>
        <p:spPr bwMode="auto">
          <a:xfrm>
            <a:off x="301419" y="3429001"/>
            <a:ext cx="2523770" cy="3363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589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145" y="188640"/>
            <a:ext cx="8568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Патриотическая акция «Прочти книгу о солдате»  </a:t>
            </a:r>
            <a:endParaRPr lang="ru-RU" altLang="ru-RU" sz="3000" dirty="0">
              <a:ea typeface="+mj-ea"/>
              <a:cs typeface="+mj-cs"/>
            </a:endParaRPr>
          </a:p>
        </p:txBody>
      </p:sp>
      <p:pic>
        <p:nvPicPr>
          <p:cNvPr id="3" name="Рисунок 2" descr="D:\Мои документы\Desktop\Фото мероприятий\Фото 2021\Война. Книга. Поколение\IMG_20210518_0908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767811" cy="559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Мои документы\Desktop\Фото мероприятий\Фото 2021\Прочти книгу о солдате-2021\IMG_20210506_1610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50" y="742638"/>
            <a:ext cx="3102126" cy="290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12180" t="10826" r="9774" b="5412"/>
          <a:stretch/>
        </p:blipFill>
        <p:spPr bwMode="auto">
          <a:xfrm>
            <a:off x="315145" y="3778852"/>
            <a:ext cx="4798442" cy="2882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197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145" y="188640"/>
            <a:ext cx="8568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Кружки, клубы по интересам, студии </a:t>
            </a:r>
            <a:endParaRPr lang="ru-RU" altLang="ru-RU" sz="3000" dirty="0">
              <a:ea typeface="+mj-ea"/>
              <a:cs typeface="+mj-cs"/>
            </a:endParaRPr>
          </a:p>
        </p:txBody>
      </p:sp>
      <p:pic>
        <p:nvPicPr>
          <p:cNvPr id="6" name="Рисунок 5" descr="D:\Мои документы\Desktop\Фото мероприятий\Фото 2021\Отчетный концерт Кедровский дворик\IMG-20210611-WA003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/>
          <a:stretch/>
        </p:blipFill>
        <p:spPr bwMode="auto">
          <a:xfrm>
            <a:off x="384495" y="3902065"/>
            <a:ext cx="4675242" cy="278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ои документы\Desktop\Фото мероприятий\Фото 2021\Памяти живая нить - 2021\IMG_20210924_1832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9" y="3856960"/>
            <a:ext cx="3661047" cy="285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31.userapi.com/sun9-69/impg/1eibkLdnCQJH9Aa4Bcv-dub3BchLXGWCoJsRzw/_7XmJY6Lgik.jpg?size=1024x768&amp;quality=95&amp;sign=cb2cdf423b90b1fd44502bceb10b17e7&amp;type=album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14744" b="2350"/>
          <a:stretch/>
        </p:blipFill>
        <p:spPr bwMode="auto">
          <a:xfrm>
            <a:off x="5703983" y="733880"/>
            <a:ext cx="3165713" cy="2995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un9-31.userapi.com/sun9-16/impg/5wy6fV39e1iyPP5el_oqiFc0WVUz59KuiZaYMw/1viKpUDhfOQ.jpg?size=1024x768&amp;quality=95&amp;sign=325afa2f91a56bf45a7d85420e8621ff&amp;type=album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5" t="2778" r="2884" b="26923"/>
          <a:stretch/>
        </p:blipFill>
        <p:spPr bwMode="auto">
          <a:xfrm>
            <a:off x="107504" y="664902"/>
            <a:ext cx="5229225" cy="3133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98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145" y="188640"/>
            <a:ext cx="8568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Кружки, клубы по интересам, студии </a:t>
            </a:r>
            <a:endParaRPr lang="ru-RU" altLang="ru-RU" sz="3000" dirty="0">
              <a:ea typeface="+mj-ea"/>
              <a:cs typeface="+mj-cs"/>
            </a:endParaRPr>
          </a:p>
        </p:txBody>
      </p:sp>
      <p:pic>
        <p:nvPicPr>
          <p:cNvPr id="6" name="Рисунок 5" descr="D:\Мои документы\Desktop\Фото мероприятий\Фото 2021\День пенсионера - 2021\Балтым Краски лета\Краски лета мастер-класс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48" y="3951317"/>
            <a:ext cx="3683897" cy="289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un9-31.userapi.com/sun9-87/impg/WHuNUDqL9A4i5erI_CNxXN3AUVsa89UjFFrHKw/JSQR-3YBCfc.jpg?size=1024x768&amp;quality=95&amp;sign=999f5476ece8b18210600d166706ac2a&amp;type=album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4" r="6731" b="4914"/>
          <a:stretch/>
        </p:blipFill>
        <p:spPr bwMode="auto">
          <a:xfrm>
            <a:off x="5017603" y="742638"/>
            <a:ext cx="3877989" cy="3127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107504" y="4077071"/>
            <a:ext cx="4910099" cy="2606789"/>
          </a:xfrm>
          <a:prstGeom prst="rect">
            <a:avLst/>
          </a:prstGeom>
        </p:spPr>
      </p:pic>
      <p:pic>
        <p:nvPicPr>
          <p:cNvPr id="12" name="Рисунок 11" descr="D:\Мои документы\Desktop\Фото мероприятий\Фото 2021\Памяти живая нить - 2021\IMG_20210924_18592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16" r="10417"/>
          <a:stretch/>
        </p:blipFill>
        <p:spPr bwMode="auto">
          <a:xfrm>
            <a:off x="475350" y="730331"/>
            <a:ext cx="4174405" cy="2955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9545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7" y="29420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>
                <a:ea typeface="+mj-ea"/>
                <a:cs typeface="+mj-cs"/>
              </a:rPr>
              <a:t>Сотрудничество </a:t>
            </a:r>
            <a:r>
              <a:rPr lang="ru-RU" altLang="ru-RU" sz="3000" dirty="0" smtClean="0">
                <a:ea typeface="+mj-ea"/>
                <a:cs typeface="+mj-cs"/>
              </a:rPr>
              <a:t>со Всероссийским </a:t>
            </a:r>
            <a:r>
              <a:rPr lang="ru-RU" altLang="ru-RU" sz="3000" dirty="0">
                <a:ea typeface="+mj-ea"/>
                <a:cs typeface="+mj-cs"/>
              </a:rPr>
              <a:t>обществом глухих</a:t>
            </a:r>
          </a:p>
        </p:txBody>
      </p:sp>
      <p:pic>
        <p:nvPicPr>
          <p:cNvPr id="9" name="Рисунок 8" descr="D:\Мои документы\Desktop\Фото мероприятий\Фото 2021\ВОГ\06.10.2021\общество глухих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91" y="901351"/>
            <a:ext cx="2916325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Для жизни без ограничений - Верхнепышминская централизованная библиотечная система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/>
        </p:blipFill>
        <p:spPr bwMode="auto">
          <a:xfrm>
            <a:off x="292571" y="908721"/>
            <a:ext cx="3703365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Мои документы\Desktop\Фото мероприятий\Фото 2021\ВОГ\20.10.2021 Душа русского народа лит. гостиная\обзор книжной выставки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37655"/>
            <a:ext cx="5760639" cy="3137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02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7" y="294200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/>
              <a:t>В</a:t>
            </a:r>
            <a:r>
              <a:rPr lang="ru-RU" sz="3200" dirty="0" smtClean="0"/>
              <a:t>нутрисистемная </a:t>
            </a:r>
            <a:r>
              <a:rPr lang="ru-RU" sz="3200" dirty="0"/>
              <a:t>программа по библиотечному </a:t>
            </a:r>
            <a:r>
              <a:rPr lang="ru-RU" sz="3200" dirty="0" smtClean="0"/>
              <a:t> </a:t>
            </a:r>
            <a:r>
              <a:rPr lang="ru-RU" sz="3200" dirty="0"/>
              <a:t>и  культурно-досуговому обслуживанию </a:t>
            </a:r>
            <a:endParaRPr lang="ru-RU" sz="3200" dirty="0" smtClean="0"/>
          </a:p>
          <a:p>
            <a:pPr algn="r"/>
            <a:r>
              <a:rPr lang="ru-RU" sz="3200" dirty="0" smtClean="0"/>
              <a:t>на </a:t>
            </a:r>
            <a:r>
              <a:rPr lang="ru-RU" sz="3200" dirty="0"/>
              <a:t>дому социально-незащищенных слоев населения «Сумка библиотекаря</a:t>
            </a:r>
            <a:r>
              <a:rPr lang="ru-RU" sz="3200" dirty="0" smtClean="0"/>
              <a:t>»</a:t>
            </a:r>
            <a:endParaRPr lang="ru-RU" altLang="ru-RU" sz="3000" dirty="0">
              <a:ea typeface="+mj-ea"/>
              <a:cs typeface="+mj-cs"/>
            </a:endParaRPr>
          </a:p>
        </p:txBody>
      </p:sp>
      <p:pic>
        <p:nvPicPr>
          <p:cNvPr id="5" name="Picture 4" descr="DSCN19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71650"/>
            <a:ext cx="4503662" cy="33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5" y="2312098"/>
            <a:ext cx="3205596" cy="427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19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20688"/>
            <a:ext cx="828092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>
                <a:ea typeface="+mj-ea"/>
                <a:cs typeface="+mj-cs"/>
              </a:rPr>
              <a:t>МБУК </a:t>
            </a:r>
            <a:r>
              <a:rPr lang="ru-RU" altLang="ru-RU" sz="3200" dirty="0">
                <a:ea typeface="+mj-ea"/>
                <a:cs typeface="+mj-cs"/>
              </a:rPr>
              <a:t>«</a:t>
            </a:r>
            <a:r>
              <a:rPr lang="ru-RU" altLang="ru-RU" sz="3200" dirty="0" err="1">
                <a:ea typeface="+mj-ea"/>
                <a:cs typeface="+mj-cs"/>
              </a:rPr>
              <a:t>Верхнепышминская</a:t>
            </a:r>
            <a:r>
              <a:rPr lang="ru-RU" altLang="ru-RU" sz="3200" dirty="0">
                <a:ea typeface="+mj-ea"/>
                <a:cs typeface="+mj-cs"/>
              </a:rPr>
              <a:t> централизованная библиотечная система» </a:t>
            </a:r>
            <a:r>
              <a:rPr lang="ru-RU" altLang="ru-RU" sz="3200" dirty="0" smtClean="0">
                <a:ea typeface="+mj-ea"/>
                <a:cs typeface="+mj-cs"/>
              </a:rPr>
              <a:t> -</a:t>
            </a:r>
            <a:endParaRPr lang="ru-RU" altLang="ru-RU" sz="32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ru-RU" altLang="ru-RU" sz="3600" b="1" dirty="0" smtClean="0">
                <a:ea typeface="+mj-ea"/>
                <a:cs typeface="+mj-cs"/>
              </a:rPr>
              <a:t>12 </a:t>
            </a:r>
            <a:r>
              <a:rPr lang="ru-RU" altLang="ru-RU" sz="3600" b="1" dirty="0">
                <a:ea typeface="+mj-ea"/>
                <a:cs typeface="+mj-cs"/>
              </a:rPr>
              <a:t>библиотек </a:t>
            </a:r>
          </a:p>
          <a:p>
            <a:pPr algn="ctr">
              <a:lnSpc>
                <a:spcPct val="150000"/>
              </a:lnSpc>
            </a:pPr>
            <a:r>
              <a:rPr lang="ru-RU" altLang="ru-RU" sz="3200" b="1" dirty="0" smtClean="0">
                <a:ea typeface="+mj-ea"/>
                <a:cs typeface="+mj-cs"/>
              </a:rPr>
              <a:t>6  </a:t>
            </a:r>
            <a:r>
              <a:rPr lang="ru-RU" altLang="ru-RU" sz="3200" b="1" dirty="0">
                <a:ea typeface="+mj-ea"/>
                <a:cs typeface="+mj-cs"/>
              </a:rPr>
              <a:t>городских библиотек </a:t>
            </a:r>
          </a:p>
          <a:p>
            <a:r>
              <a:rPr lang="ru-RU" altLang="ru-RU" sz="2600" dirty="0">
                <a:ea typeface="+mj-ea"/>
                <a:cs typeface="+mj-cs"/>
              </a:rPr>
              <a:t>в </a:t>
            </a:r>
            <a:r>
              <a:rPr lang="ru-RU" altLang="ru-RU" sz="2600" dirty="0" err="1">
                <a:ea typeface="+mj-ea"/>
                <a:cs typeface="+mj-cs"/>
              </a:rPr>
              <a:t>т.ч</a:t>
            </a:r>
            <a:r>
              <a:rPr lang="ru-RU" altLang="ru-RU" sz="2600" dirty="0">
                <a:ea typeface="+mj-ea"/>
                <a:cs typeface="+mj-cs"/>
              </a:rPr>
              <a:t>. </a:t>
            </a:r>
            <a:r>
              <a:rPr lang="ru-RU" altLang="ru-RU" sz="2600" b="1" dirty="0">
                <a:ea typeface="+mj-ea"/>
                <a:cs typeface="+mj-cs"/>
              </a:rPr>
              <a:t>2</a:t>
            </a:r>
            <a:r>
              <a:rPr lang="ru-RU" altLang="ru-RU" sz="2600" dirty="0" smtClean="0">
                <a:ea typeface="+mj-ea"/>
                <a:cs typeface="+mj-cs"/>
              </a:rPr>
              <a:t> </a:t>
            </a:r>
            <a:r>
              <a:rPr lang="ru-RU" altLang="ru-RU" sz="2600" dirty="0">
                <a:ea typeface="+mj-ea"/>
                <a:cs typeface="+mj-cs"/>
              </a:rPr>
              <a:t>– </a:t>
            </a:r>
            <a:r>
              <a:rPr lang="ru-RU" altLang="ru-RU" sz="2600" dirty="0" smtClean="0">
                <a:ea typeface="+mj-ea"/>
                <a:cs typeface="+mj-cs"/>
              </a:rPr>
              <a:t>детские, </a:t>
            </a:r>
          </a:p>
          <a:p>
            <a:r>
              <a:rPr lang="ru-RU" altLang="ru-RU" sz="2600" b="1" dirty="0" smtClean="0">
                <a:ea typeface="+mj-ea"/>
                <a:cs typeface="+mj-cs"/>
              </a:rPr>
              <a:t>          1</a:t>
            </a:r>
            <a:r>
              <a:rPr lang="ru-RU" altLang="ru-RU" sz="2600" dirty="0" smtClean="0">
                <a:ea typeface="+mj-ea"/>
                <a:cs typeface="+mj-cs"/>
              </a:rPr>
              <a:t> - библиотека </a:t>
            </a:r>
            <a:r>
              <a:rPr lang="ru-RU" altLang="ru-RU" sz="2600" dirty="0">
                <a:ea typeface="+mj-ea"/>
                <a:cs typeface="+mj-cs"/>
              </a:rPr>
              <a:t>«Центр национальных литератур» </a:t>
            </a:r>
            <a:endParaRPr lang="ru-RU" altLang="ru-RU" sz="2600" dirty="0" smtClean="0">
              <a:ea typeface="+mj-ea"/>
              <a:cs typeface="+mj-cs"/>
            </a:endParaRPr>
          </a:p>
          <a:p>
            <a:r>
              <a:rPr lang="ru-RU" altLang="ru-RU" sz="2600" dirty="0">
                <a:ea typeface="+mj-ea"/>
                <a:cs typeface="+mj-cs"/>
              </a:rPr>
              <a:t> </a:t>
            </a:r>
            <a:r>
              <a:rPr lang="ru-RU" altLang="ru-RU" sz="2600" dirty="0" smtClean="0">
                <a:ea typeface="+mj-ea"/>
                <a:cs typeface="+mj-cs"/>
              </a:rPr>
              <a:t>                      </a:t>
            </a:r>
          </a:p>
          <a:p>
            <a:r>
              <a:rPr lang="ru-RU" altLang="ru-RU" sz="2600" dirty="0">
                <a:ea typeface="+mj-ea"/>
                <a:cs typeface="+mj-cs"/>
              </a:rPr>
              <a:t> </a:t>
            </a:r>
            <a:r>
              <a:rPr lang="ru-RU" altLang="ru-RU" sz="2600" dirty="0" smtClean="0">
                <a:ea typeface="+mj-ea"/>
                <a:cs typeface="+mj-cs"/>
              </a:rPr>
              <a:t>                         и</a:t>
            </a:r>
            <a:r>
              <a:rPr lang="ru-RU" altLang="ru-RU" sz="2400" dirty="0" smtClean="0">
                <a:ea typeface="+mj-ea"/>
                <a:cs typeface="+mj-cs"/>
              </a:rPr>
              <a:t> </a:t>
            </a:r>
            <a:r>
              <a:rPr lang="ru-RU" altLang="ru-RU" sz="3200" b="1" dirty="0">
                <a:ea typeface="+mj-ea"/>
                <a:cs typeface="+mj-cs"/>
              </a:rPr>
              <a:t>6 сельских </a:t>
            </a:r>
            <a:endParaRPr lang="ru-RU" altLang="ru-RU" sz="3200" b="1" dirty="0" smtClean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ru-RU" altLang="ru-RU" sz="2600" dirty="0" smtClean="0">
                <a:ea typeface="+mj-ea"/>
                <a:cs typeface="+mj-cs"/>
              </a:rPr>
              <a:t>в </a:t>
            </a:r>
            <a:r>
              <a:rPr lang="ru-RU" altLang="ru-RU" sz="2600" dirty="0" err="1">
                <a:ea typeface="+mj-ea"/>
                <a:cs typeface="+mj-cs"/>
              </a:rPr>
              <a:t>т.ч</a:t>
            </a:r>
            <a:r>
              <a:rPr lang="ru-RU" altLang="ru-RU" sz="2600" dirty="0">
                <a:ea typeface="+mj-ea"/>
                <a:cs typeface="+mj-cs"/>
              </a:rPr>
              <a:t>. </a:t>
            </a:r>
            <a:r>
              <a:rPr lang="ru-RU" altLang="ru-RU" sz="2600" b="1" dirty="0">
                <a:ea typeface="+mj-ea"/>
                <a:cs typeface="+mj-cs"/>
              </a:rPr>
              <a:t>4</a:t>
            </a:r>
            <a:r>
              <a:rPr lang="ru-RU" altLang="ru-RU" sz="2600" dirty="0">
                <a:ea typeface="+mj-ea"/>
                <a:cs typeface="+mj-cs"/>
              </a:rPr>
              <a:t> </a:t>
            </a:r>
            <a:r>
              <a:rPr lang="ru-RU" altLang="ru-RU" sz="2600" dirty="0" smtClean="0">
                <a:ea typeface="+mj-ea"/>
                <a:cs typeface="+mj-cs"/>
              </a:rPr>
              <a:t>библиотеки-клуба</a:t>
            </a:r>
            <a:endParaRPr lang="ru-RU" altLang="ru-RU" sz="26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4270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7" y="29420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Calibri" pitchFamily="34" charset="0"/>
              </a:rPr>
              <a:t>Основные направления развития </a:t>
            </a:r>
          </a:p>
          <a:p>
            <a:pPr algn="r"/>
            <a:r>
              <a:rPr lang="ru-RU" altLang="ru-RU" sz="3000" i="1" dirty="0" smtClean="0">
                <a:ea typeface="+mj-ea"/>
                <a:cs typeface="+mj-cs"/>
              </a:rPr>
              <a:t>Библиотека -</a:t>
            </a:r>
            <a:r>
              <a:rPr lang="ru-RU" sz="3200" b="1" dirty="0" smtClean="0"/>
              <a:t> </a:t>
            </a:r>
            <a:r>
              <a:rPr lang="ru-RU" sz="3000" i="1" dirty="0">
                <a:ea typeface="+mj-ea"/>
                <a:cs typeface="+mj-cs"/>
              </a:rPr>
              <a:t>активный информационный агент</a:t>
            </a:r>
            <a:endParaRPr lang="ru-RU" altLang="ru-RU" sz="3000" i="1" dirty="0">
              <a:ea typeface="+mj-ea"/>
              <a:cs typeface="+mj-cs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3783" t="11966" r="11057" b="5127"/>
          <a:stretch/>
        </p:blipFill>
        <p:spPr bwMode="auto">
          <a:xfrm>
            <a:off x="683568" y="1371418"/>
            <a:ext cx="8084167" cy="5153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9423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7" y="29420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Calibri" pitchFamily="34" charset="0"/>
              </a:rPr>
              <a:t>Основные направления развития </a:t>
            </a:r>
          </a:p>
          <a:p>
            <a:pPr algn="r"/>
            <a:r>
              <a:rPr lang="ru-RU" altLang="ru-RU" sz="3000" i="1" dirty="0" smtClean="0">
                <a:ea typeface="+mj-ea"/>
                <a:cs typeface="+mj-cs"/>
              </a:rPr>
              <a:t>Библиотека -</a:t>
            </a:r>
            <a:r>
              <a:rPr lang="ru-RU" sz="3200" b="1" dirty="0" smtClean="0"/>
              <a:t> </a:t>
            </a:r>
            <a:r>
              <a:rPr lang="ru-RU" sz="3000" i="1" dirty="0">
                <a:ea typeface="+mj-ea"/>
                <a:cs typeface="+mj-cs"/>
              </a:rPr>
              <a:t>активный информационный агент</a:t>
            </a:r>
            <a:endParaRPr lang="ru-RU" altLang="ru-RU" sz="3000" i="1" dirty="0"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12094" r="62820" b="34084"/>
          <a:stretch/>
        </p:blipFill>
        <p:spPr bwMode="auto">
          <a:xfrm>
            <a:off x="395536" y="1371418"/>
            <a:ext cx="2478088" cy="52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10829" r="36661" b="9563"/>
          <a:stretch>
            <a:fillRect/>
          </a:stretch>
        </p:blipFill>
        <p:spPr bwMode="auto">
          <a:xfrm>
            <a:off x="3491880" y="1322718"/>
            <a:ext cx="4392488" cy="53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01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7" y="29420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Calibri" pitchFamily="34" charset="0"/>
              </a:rPr>
              <a:t>Основные направления развития </a:t>
            </a:r>
          </a:p>
          <a:p>
            <a:pPr algn="r"/>
            <a:r>
              <a:rPr lang="ru-RU" altLang="ru-RU" sz="3000" i="1" dirty="0" smtClean="0">
                <a:ea typeface="+mj-ea"/>
                <a:cs typeface="+mj-cs"/>
              </a:rPr>
              <a:t>Библиотека -</a:t>
            </a:r>
            <a:r>
              <a:rPr lang="ru-RU" sz="3200" b="1" dirty="0" smtClean="0"/>
              <a:t> </a:t>
            </a:r>
            <a:r>
              <a:rPr lang="ru-RU" sz="3000" i="1" dirty="0">
                <a:ea typeface="+mj-ea"/>
                <a:cs typeface="+mj-cs"/>
              </a:rPr>
              <a:t>активный информационный агент</a:t>
            </a:r>
            <a:endParaRPr lang="ru-RU" altLang="ru-RU" sz="3000" i="1" dirty="0">
              <a:ea typeface="+mj-ea"/>
              <a:cs typeface="+mj-cs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9615" t="10826" r="9935" b="5127"/>
          <a:stretch/>
        </p:blipFill>
        <p:spPr bwMode="auto">
          <a:xfrm>
            <a:off x="4378482" y="1421227"/>
            <a:ext cx="4629403" cy="2768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206" t="10542" r="1122" b="4842"/>
          <a:stretch/>
        </p:blipFill>
        <p:spPr bwMode="auto">
          <a:xfrm>
            <a:off x="1979712" y="4005063"/>
            <a:ext cx="5470401" cy="2684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1057" t="3988" r="8975" b="4273"/>
          <a:stretch/>
        </p:blipFill>
        <p:spPr bwMode="auto">
          <a:xfrm>
            <a:off x="107504" y="1369726"/>
            <a:ext cx="4122171" cy="2635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1025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7" y="29420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Calibri" pitchFamily="34" charset="0"/>
              </a:rPr>
              <a:t>Основные направления развития </a:t>
            </a:r>
          </a:p>
          <a:p>
            <a:pPr algn="r"/>
            <a:r>
              <a:rPr lang="ru-RU" altLang="ru-RU" sz="3000" i="1" dirty="0" smtClean="0">
                <a:ea typeface="+mj-ea"/>
                <a:cs typeface="+mj-cs"/>
              </a:rPr>
              <a:t>Библиотека –</a:t>
            </a:r>
            <a:r>
              <a:rPr lang="ru-RU" sz="3200" b="1" dirty="0" smtClean="0"/>
              <a:t> </a:t>
            </a:r>
            <a:r>
              <a:rPr lang="ru-RU" sz="3000" i="1" dirty="0" smtClean="0">
                <a:ea typeface="+mj-ea"/>
                <a:cs typeface="+mj-cs"/>
              </a:rPr>
              <a:t>хранитель культурного наследия</a:t>
            </a:r>
            <a:endParaRPr lang="ru-RU" altLang="ru-RU" sz="3000" i="1" dirty="0">
              <a:ea typeface="+mj-ea"/>
              <a:cs typeface="+mj-cs"/>
            </a:endParaRPr>
          </a:p>
        </p:txBody>
      </p:sp>
      <p:pic>
        <p:nvPicPr>
          <p:cNvPr id="614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52" y="1543124"/>
            <a:ext cx="871670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083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7" y="29420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Calibri" pitchFamily="34" charset="0"/>
              </a:rPr>
              <a:t>Основные направления развития </a:t>
            </a:r>
          </a:p>
          <a:p>
            <a:pPr algn="r"/>
            <a:r>
              <a:rPr lang="ru-RU" altLang="ru-RU" sz="3000" i="1" dirty="0" smtClean="0">
                <a:ea typeface="+mj-ea"/>
                <a:cs typeface="+mj-cs"/>
              </a:rPr>
              <a:t>Библиотека –</a:t>
            </a:r>
            <a:r>
              <a:rPr lang="ru-RU" sz="3200" b="1" dirty="0" smtClean="0"/>
              <a:t> </a:t>
            </a:r>
            <a:r>
              <a:rPr lang="ru-RU" sz="3000" i="1" dirty="0" smtClean="0">
                <a:ea typeface="+mj-ea"/>
                <a:cs typeface="+mj-cs"/>
              </a:rPr>
              <a:t>хранитель культурного наследия</a:t>
            </a:r>
            <a:endParaRPr lang="ru-RU" altLang="ru-RU" sz="3000" i="1" dirty="0">
              <a:ea typeface="+mj-ea"/>
              <a:cs typeface="+mj-cs"/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2" r="12353"/>
          <a:stretch/>
        </p:blipFill>
        <p:spPr bwMode="auto">
          <a:xfrm>
            <a:off x="4111353" y="3133172"/>
            <a:ext cx="5001657" cy="362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9" r="11284"/>
          <a:stretch/>
        </p:blipFill>
        <p:spPr bwMode="auto">
          <a:xfrm>
            <a:off x="179511" y="1459332"/>
            <a:ext cx="4251827" cy="297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877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7" y="29420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Calibri" pitchFamily="34" charset="0"/>
              </a:rPr>
              <a:t>Основные направления развития </a:t>
            </a:r>
          </a:p>
          <a:p>
            <a:pPr algn="r"/>
            <a:r>
              <a:rPr lang="ru-RU" altLang="ru-RU" sz="3000" i="1" dirty="0" smtClean="0">
                <a:ea typeface="+mj-ea"/>
                <a:cs typeface="+mj-cs"/>
              </a:rPr>
              <a:t>Библиотека –</a:t>
            </a:r>
            <a:r>
              <a:rPr lang="ru-RU" sz="3200" b="1" dirty="0" smtClean="0"/>
              <a:t> </a:t>
            </a:r>
            <a:r>
              <a:rPr lang="ru-RU" sz="3000" i="1" dirty="0" smtClean="0">
                <a:ea typeface="+mj-ea"/>
                <a:cs typeface="+mj-cs"/>
              </a:rPr>
              <a:t>хранитель культурного наследия</a:t>
            </a:r>
            <a:endParaRPr lang="ru-RU" altLang="ru-RU" sz="3000" i="1" dirty="0">
              <a:ea typeface="+mj-ea"/>
              <a:cs typeface="+mj-cs"/>
            </a:endParaRPr>
          </a:p>
        </p:txBody>
      </p:sp>
      <p:pic>
        <p:nvPicPr>
          <p:cNvPr id="819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2"/>
            <a:ext cx="8662139" cy="486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280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658177"/>
              </p:ext>
            </p:extLst>
          </p:nvPr>
        </p:nvGraphicFramePr>
        <p:xfrm>
          <a:off x="230312" y="332656"/>
          <a:ext cx="8767060" cy="5997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052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925744"/>
              </p:ext>
            </p:extLst>
          </p:nvPr>
        </p:nvGraphicFramePr>
        <p:xfrm>
          <a:off x="374650" y="958850"/>
          <a:ext cx="8502650" cy="4795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930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0648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3200" b="1" dirty="0" smtClean="0">
                <a:latin typeface="Calibri" pitchFamily="34" charset="0"/>
              </a:rPr>
              <a:t>Штатных единиц - 58</a:t>
            </a:r>
          </a:p>
          <a:p>
            <a:pPr algn="ctr">
              <a:lnSpc>
                <a:spcPct val="150000"/>
              </a:lnSpc>
            </a:pPr>
            <a:r>
              <a:rPr lang="ru-RU" sz="3000" i="1" dirty="0">
                <a:ea typeface="+mj-ea"/>
                <a:cs typeface="+mj-cs"/>
              </a:rPr>
              <a:t>Более </a:t>
            </a:r>
            <a:r>
              <a:rPr lang="ru-RU" sz="3000" b="1" i="1" dirty="0" smtClean="0">
                <a:ea typeface="+mj-ea"/>
                <a:cs typeface="+mj-cs"/>
              </a:rPr>
              <a:t>78 %</a:t>
            </a:r>
            <a:r>
              <a:rPr lang="ru-RU" sz="3000" i="1" dirty="0" smtClean="0">
                <a:ea typeface="+mj-ea"/>
                <a:cs typeface="+mj-cs"/>
              </a:rPr>
              <a:t> </a:t>
            </a:r>
            <a:r>
              <a:rPr lang="ru-RU" sz="3000" i="1" dirty="0">
                <a:ea typeface="+mj-ea"/>
                <a:cs typeface="+mj-cs"/>
              </a:rPr>
              <a:t>сотрудников – </a:t>
            </a:r>
            <a:r>
              <a:rPr lang="ru-RU" sz="3000" i="1" dirty="0" smtClean="0">
                <a:ea typeface="+mj-ea"/>
                <a:cs typeface="+mj-cs"/>
              </a:rPr>
              <a:t>люди со стажем. </a:t>
            </a:r>
            <a:endParaRPr lang="ru-RU" sz="3000" i="1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ru-RU" sz="3000" i="1" dirty="0">
                <a:ea typeface="+mj-ea"/>
                <a:cs typeface="+mj-cs"/>
              </a:rPr>
              <a:t>Средний возраст </a:t>
            </a:r>
            <a:r>
              <a:rPr lang="ru-RU" sz="3000" i="1" dirty="0" smtClean="0">
                <a:ea typeface="+mj-ea"/>
                <a:cs typeface="+mj-cs"/>
              </a:rPr>
              <a:t>специалистов - </a:t>
            </a:r>
            <a:r>
              <a:rPr lang="ru-RU" sz="3000" b="1" i="1" dirty="0" smtClean="0">
                <a:ea typeface="+mj-ea"/>
                <a:cs typeface="+mj-cs"/>
              </a:rPr>
              <a:t>46 лет</a:t>
            </a:r>
            <a:r>
              <a:rPr lang="ru-RU" sz="3000" dirty="0" smtClean="0">
                <a:ea typeface="+mj-ea"/>
                <a:cs typeface="+mj-cs"/>
              </a:rPr>
              <a:t>.</a:t>
            </a:r>
            <a:endParaRPr lang="ru-RU" sz="3000" dirty="0">
              <a:ea typeface="+mj-ea"/>
              <a:cs typeface="+mj-cs"/>
            </a:endParaRPr>
          </a:p>
        </p:txBody>
      </p:sp>
      <p:pic>
        <p:nvPicPr>
          <p:cNvPr id="3" name="Рисунок 2" descr="D:\Мои документы\Desktop\Фото мероприятий\Фото 2021\Метод дни\Метод. день 29.04.202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852936"/>
            <a:ext cx="5184576" cy="3566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338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3200" b="1" dirty="0" smtClean="0">
                <a:latin typeface="Calibri" pitchFamily="34" charset="0"/>
              </a:rPr>
              <a:t>Специалисты приняли участие</a:t>
            </a:r>
          </a:p>
          <a:p>
            <a:pPr algn="ctr"/>
            <a:r>
              <a:rPr lang="ru-RU" altLang="ru-RU" sz="3200" dirty="0">
                <a:latin typeface="Calibri" pitchFamily="34" charset="0"/>
              </a:rPr>
              <a:t>в</a:t>
            </a:r>
            <a:r>
              <a:rPr lang="ru-RU" altLang="ru-RU" sz="3200" dirty="0" smtClean="0">
                <a:latin typeface="Calibri" pitchFamily="34" charset="0"/>
              </a:rPr>
              <a:t> научно-практических мероприятиях</a:t>
            </a:r>
          </a:p>
          <a:p>
            <a:endParaRPr lang="ru-RU" altLang="ru-RU" sz="3200" b="1" dirty="0">
              <a:latin typeface="Calibri" pitchFamily="34" charset="0"/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5331834" cy="300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785254" cy="270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4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Главные события библиотечной жизни 2021 года </a:t>
            </a:r>
            <a:endParaRPr lang="ru-RU" altLang="ru-RU" sz="30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pic>
        <p:nvPicPr>
          <p:cNvPr id="7" name="Рисунок 6" descr="D:\Мои документы\Desktop\Фото мероприятий\Фото 2021\85 лет Балтымской б-ки-клуба\IMG_20210409_1947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1655"/>
            <a:ext cx="4176464" cy="298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Мои документы\Desktop\Фото мероприятий\Фото 2021\85 лет Балтымской б-ки-клуба\IMG-20210409-WA00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8479"/>
            <a:ext cx="4968551" cy="273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Мои документы\Desktop\Фото мероприятий\Фото 2021\85 лет Балтымской б-ки-клуба\IMG_20210409_1919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9" y="3711655"/>
            <a:ext cx="3943350" cy="295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053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3200" b="1" dirty="0" smtClean="0">
                <a:latin typeface="Calibri" pitchFamily="34" charset="0"/>
              </a:rPr>
              <a:t>Призовые места </a:t>
            </a:r>
            <a:endParaRPr lang="ru-RU" altLang="ru-RU" sz="3200" b="1" dirty="0" smtClean="0">
              <a:latin typeface="Calibri" pitchFamily="34" charset="0"/>
            </a:endParaRPr>
          </a:p>
          <a:p>
            <a:pPr algn="ctr"/>
            <a:r>
              <a:rPr lang="ru-RU" altLang="ru-RU" sz="3200" dirty="0" smtClean="0">
                <a:latin typeface="Calibri" pitchFamily="34" charset="0"/>
              </a:rPr>
              <a:t>в профессиональных конкурсах</a:t>
            </a:r>
            <a:endParaRPr lang="ru-RU" altLang="ru-RU" sz="3200" b="1" dirty="0">
              <a:latin typeface="Calibri" pitchFamily="34" charset="0"/>
            </a:endParaRPr>
          </a:p>
        </p:txBody>
      </p:sp>
      <p:pic>
        <p:nvPicPr>
          <p:cNvPr id="4" name="Рисунок 3" descr="Главный библиограф Верхней Пышмы - призёр областного конкурса - Верхнепышминская централизованная библиотечная система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015">
            <a:off x="251520" y="1656095"/>
            <a:ext cx="3168352" cy="400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bibvp.ru/uploadedFiles/images/previews/diplom-rybydaylo-_preview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60">
            <a:off x="6014554" y="1620091"/>
            <a:ext cx="3017912" cy="407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Поздравляем с заслуженной наградой! - Верхнепышминская централизованная библиотечная система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17" y="2492896"/>
            <a:ext cx="2797466" cy="395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68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293096"/>
            <a:ext cx="7772400" cy="216024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>
                <a:latin typeface="Calibri" pitchFamily="34" charset="0"/>
                <a:ea typeface="+mn-ea"/>
                <a:cs typeface="+mn-cs"/>
              </a:rPr>
              <a:t>г. Верхняя Пышма, ул. Уральских рабочих, </a:t>
            </a:r>
            <a:r>
              <a:rPr lang="ru-RU" sz="3100" dirty="0" smtClean="0">
                <a:latin typeface="Calibri" pitchFamily="34" charset="0"/>
                <a:ea typeface="+mn-ea"/>
                <a:cs typeface="+mn-cs"/>
              </a:rPr>
              <a:t>33</a:t>
            </a:r>
            <a:br>
              <a:rPr lang="ru-RU" sz="3100" dirty="0" smtClean="0">
                <a:latin typeface="Calibri" pitchFamily="34" charset="0"/>
                <a:ea typeface="+mn-ea"/>
                <a:cs typeface="+mn-cs"/>
              </a:rPr>
            </a:br>
            <a:r>
              <a:rPr lang="ru-RU" sz="3100" dirty="0" smtClean="0">
                <a:latin typeface="Calibri" pitchFamily="34" charset="0"/>
                <a:ea typeface="+mn-ea"/>
                <a:cs typeface="+mn-cs"/>
              </a:rPr>
              <a:t>р/т.: </a:t>
            </a:r>
            <a:r>
              <a:rPr lang="ru-RU" sz="3100" dirty="0">
                <a:solidFill>
                  <a:srgbClr val="0000FF"/>
                </a:solidFill>
                <a:latin typeface="Calibri" pitchFamily="34" charset="0"/>
                <a:ea typeface="+mn-ea"/>
                <a:cs typeface="+mn-cs"/>
              </a:rPr>
              <a:t>5-38-79 </a:t>
            </a:r>
            <a:r>
              <a:rPr lang="en-US" sz="3100" dirty="0" smtClean="0">
                <a:latin typeface="Calibri" pitchFamily="34" charset="0"/>
                <a:ea typeface="+mn-ea"/>
                <a:cs typeface="+mn-cs"/>
              </a:rPr>
              <a:t/>
            </a:r>
            <a:br>
              <a:rPr lang="en-US" sz="3100" dirty="0" smtClean="0">
                <a:latin typeface="Calibri" pitchFamily="34" charset="0"/>
                <a:ea typeface="+mn-ea"/>
                <a:cs typeface="+mn-cs"/>
              </a:rPr>
            </a:br>
            <a:r>
              <a:rPr lang="en-US" sz="3100" dirty="0" smtClean="0">
                <a:latin typeface="Calibri" pitchFamily="34" charset="0"/>
                <a:ea typeface="+mn-ea"/>
                <a:cs typeface="+mn-cs"/>
              </a:rPr>
              <a:t>e-mail</a:t>
            </a:r>
            <a:r>
              <a:rPr lang="ru-RU" sz="3100" dirty="0" smtClean="0">
                <a:latin typeface="Calibri" pitchFamily="34" charset="0"/>
                <a:ea typeface="+mn-ea"/>
                <a:cs typeface="+mn-cs"/>
              </a:rPr>
              <a:t>: </a:t>
            </a:r>
            <a:r>
              <a:rPr lang="en-US" sz="3100" dirty="0" smtClean="0">
                <a:latin typeface="Calibri" pitchFamily="34" charset="0"/>
                <a:ea typeface="+mn-ea"/>
                <a:cs typeface="+mn-cs"/>
                <a:hlinkClick r:id="rId2"/>
              </a:rPr>
              <a:t>biblek@mail.ru</a:t>
            </a:r>
            <a:r>
              <a:rPr lang="en-US" sz="3100" dirty="0" smtClean="0">
                <a:latin typeface="Calibri" pitchFamily="34" charset="0"/>
                <a:ea typeface="+mn-ea"/>
                <a:cs typeface="+mn-cs"/>
              </a:rPr>
              <a:t> </a:t>
            </a:r>
            <a:r>
              <a:rPr lang="ru-RU" sz="3100" dirty="0" smtClean="0">
                <a:latin typeface="Calibri" pitchFamily="34" charset="0"/>
                <a:ea typeface="+mn-ea"/>
                <a:cs typeface="+mn-cs"/>
              </a:rPr>
              <a:t/>
            </a:r>
            <a:br>
              <a:rPr lang="ru-RU" sz="3100" dirty="0" smtClean="0">
                <a:latin typeface="Calibri" pitchFamily="34" charset="0"/>
                <a:ea typeface="+mn-ea"/>
                <a:cs typeface="+mn-cs"/>
              </a:rPr>
            </a:br>
            <a:r>
              <a:rPr lang="ru-RU" sz="3100" dirty="0" smtClean="0">
                <a:latin typeface="Calibri" pitchFamily="34" charset="0"/>
                <a:ea typeface="+mn-ea"/>
                <a:cs typeface="+mn-cs"/>
              </a:rPr>
              <a:t>сайт: </a:t>
            </a:r>
            <a:r>
              <a:rPr lang="en-US" sz="3100" dirty="0">
                <a:latin typeface="Calibri" pitchFamily="34" charset="0"/>
                <a:ea typeface="+mn-ea"/>
                <a:cs typeface="+mn-cs"/>
                <a:hlinkClick r:id="rId3"/>
              </a:rPr>
              <a:t>https://bibvp.ru</a:t>
            </a:r>
            <a:r>
              <a:rPr lang="en-US" sz="3100" dirty="0" smtClean="0">
                <a:latin typeface="Calibri" pitchFamily="34" charset="0"/>
                <a:ea typeface="+mn-ea"/>
                <a:cs typeface="+mn-cs"/>
                <a:hlinkClick r:id="rId3"/>
              </a:rPr>
              <a:t>/</a:t>
            </a:r>
            <a:r>
              <a:rPr lang="ru-RU" sz="3100" dirty="0" smtClean="0">
                <a:latin typeface="Calibri" pitchFamily="34" charset="0"/>
                <a:ea typeface="+mn-ea"/>
                <a:cs typeface="+mn-cs"/>
              </a:rPr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+mn-lt"/>
            </a:endParaRPr>
          </a:p>
        </p:txBody>
      </p:sp>
      <p:pic>
        <p:nvPicPr>
          <p:cNvPr id="4" name="Рисунок 5" descr="F:\Мои Документы\Логотипы\Логотип МБУК ВЦБС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680520" cy="348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831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Главные события библиотечной жизни 2021 года </a:t>
            </a:r>
            <a:endParaRPr lang="ru-RU" altLang="ru-RU" sz="30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pic>
        <p:nvPicPr>
          <p:cNvPr id="6" name="Рисунок 5" descr="D:\Мои документы\Desktop\Фото мероприятий\Фото 2021\75 лет Красненской б-ке-клубу\IMG_20210424_2034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/>
          <a:stretch/>
        </p:blipFill>
        <p:spPr bwMode="auto">
          <a:xfrm>
            <a:off x="179511" y="1412776"/>
            <a:ext cx="4428493" cy="365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ои документы\Desktop\Фото мероприятий\Фото 2021\75 лет Красненской б-ке-клубу\IMG_20210424_2036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4302360" cy="257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28686" t="24501" r="27564" b="21367"/>
          <a:stretch/>
        </p:blipFill>
        <p:spPr bwMode="auto">
          <a:xfrm>
            <a:off x="4716016" y="908720"/>
            <a:ext cx="4302360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490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Главные события библиотечной жизни 2021 года </a:t>
            </a:r>
            <a:endParaRPr lang="ru-RU" altLang="ru-RU" sz="30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pic>
        <p:nvPicPr>
          <p:cNvPr id="9" name="Рисунок 8" descr="D:\Мои документы\Desktop\Фото мероприятий\Фото 2021\Общественный совет\ЭЧБ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-285" r="-380" b="13227"/>
          <a:stretch/>
        </p:blipFill>
        <p:spPr bwMode="auto">
          <a:xfrm>
            <a:off x="5138558" y="3429000"/>
            <a:ext cx="3842156" cy="3150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Мои документы\Desktop\Фото мероприятий\Фото 2021\Общественный совет\Штрихкодирование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t="10473" b="5533"/>
          <a:stretch/>
        </p:blipFill>
        <p:spPr bwMode="auto">
          <a:xfrm>
            <a:off x="353752" y="1736812"/>
            <a:ext cx="4606010" cy="3384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Мои документы\Desktop\Фото мероприятий\Фото 2021\Общественный совет\ЭЧБ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58" y="908720"/>
            <a:ext cx="3753922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359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9269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Главные события библиотечной жизни 2021 года </a:t>
            </a:r>
            <a:endParaRPr lang="ru-RU" altLang="ru-RU" sz="30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31730" t="31624" r="30425" b="24786"/>
          <a:stretch/>
        </p:blipFill>
        <p:spPr bwMode="auto">
          <a:xfrm>
            <a:off x="1223628" y="1124744"/>
            <a:ext cx="6876764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5877272"/>
            <a:ext cx="61185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/>
              <a:t>г. Верхняя Пышма, ул. Орджоникидзе, </a:t>
            </a:r>
            <a:r>
              <a:rPr lang="ru-RU" sz="2600" dirty="0" smtClean="0"/>
              <a:t>5 А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94957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7" y="29420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>
                <a:ea typeface="+mj-ea"/>
                <a:cs typeface="+mj-cs"/>
              </a:rPr>
              <a:t>Мероприятия к 200-летию со дня рождения </a:t>
            </a:r>
            <a:endParaRPr lang="ru-RU" altLang="ru-RU" sz="3000" dirty="0" smtClean="0">
              <a:ea typeface="+mj-ea"/>
              <a:cs typeface="+mj-cs"/>
            </a:endParaRPr>
          </a:p>
          <a:p>
            <a:pPr algn="r"/>
            <a:r>
              <a:rPr lang="ru-RU" altLang="ru-RU" sz="3000" dirty="0" smtClean="0">
                <a:ea typeface="+mj-ea"/>
                <a:cs typeface="+mj-cs"/>
              </a:rPr>
              <a:t>Ф.М</a:t>
            </a:r>
            <a:r>
              <a:rPr lang="ru-RU" altLang="ru-RU" sz="3000" dirty="0">
                <a:ea typeface="+mj-ea"/>
                <a:cs typeface="+mj-cs"/>
              </a:rPr>
              <a:t>. Достоевского</a:t>
            </a:r>
          </a:p>
        </p:txBody>
      </p:sp>
      <p:pic>
        <p:nvPicPr>
          <p:cNvPr id="6" name="Рисунок 5" descr="D:\Мои документы\Desktop\Фото мероприятий\Фото 2021\Победители викторины ко Дню города\IMG_20210722_1604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86534"/>
            <a:ext cx="3432415" cy="248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Мои документы\Desktop\Фото мероприятий\Фото 2021\Юбилей Ф.М. Достоевского\06.12.литературная гостиная Знакомьтесь Достоевский и его книги ЦНЛ 10 кл.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1"/>
          <a:stretch/>
        </p:blipFill>
        <p:spPr bwMode="auto">
          <a:xfrm>
            <a:off x="292677" y="4005064"/>
            <a:ext cx="4315326" cy="25346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Мои документы\Desktop\Фото мероприятий\Фото 2021\Юбилей Ф.М. Достоевского\Передвижная выставка в Кедровом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80" y="1916832"/>
            <a:ext cx="3354675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01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>
                <a:ea typeface="+mj-ea"/>
                <a:cs typeface="+mj-cs"/>
              </a:rPr>
              <a:t>Мероприятия к </a:t>
            </a:r>
            <a:r>
              <a:rPr lang="ru-RU" altLang="ru-RU" sz="3000" dirty="0" smtClean="0">
                <a:ea typeface="+mj-ea"/>
                <a:cs typeface="+mj-cs"/>
              </a:rPr>
              <a:t>200-летию со дня рождения </a:t>
            </a:r>
          </a:p>
          <a:p>
            <a:pPr algn="r"/>
            <a:r>
              <a:rPr lang="ru-RU" altLang="ru-RU" sz="3000" dirty="0" smtClean="0">
                <a:ea typeface="+mj-ea"/>
                <a:cs typeface="+mj-cs"/>
              </a:rPr>
              <a:t>Н.А. Некрасова  </a:t>
            </a:r>
            <a:endParaRPr lang="ru-RU" altLang="ru-RU" sz="30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pic>
        <p:nvPicPr>
          <p:cNvPr id="8" name="Рисунок 7" descr="D:\Мои документы\Desktop\Фото мероприятий\Фото 2021\Некрасов А.Н\Вопросы от участников ВОГ 20.10.20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4" y="768479"/>
            <a:ext cx="4104455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Мои документы\Desktop\Фото мероприятий\Фото 2021\Шрифт Ариадны-2021\IMG_20211210_1516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5" y="3899862"/>
            <a:ext cx="3888432" cy="28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Мои документы\Desktop\Фото мероприятий\Фото 2021\Шрифт Ариадны-2021\IMG_20211210_1512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37975"/>
            <a:ext cx="4464496" cy="3261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42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000" dirty="0" smtClean="0">
                <a:ea typeface="+mj-ea"/>
                <a:cs typeface="+mj-cs"/>
              </a:rPr>
              <a:t>Основные показатели деятельности  </a:t>
            </a:r>
            <a:endParaRPr lang="ru-RU" altLang="ru-RU" sz="3000" dirty="0">
              <a:ea typeface="+mj-ea"/>
              <a:cs typeface="+mj-cs"/>
            </a:endParaRPr>
          </a:p>
          <a:p>
            <a:pPr algn="ctr">
              <a:lnSpc>
                <a:spcPct val="150000"/>
              </a:lnSpc>
            </a:pPr>
            <a:endParaRPr lang="ru-RU" altLang="ru-RU" sz="2000" b="1" dirty="0" smtClean="0">
              <a:ea typeface="+mj-ea"/>
              <a:cs typeface="+mj-cs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t="22945" r="27180" b="8295"/>
          <a:stretch>
            <a:fillRect/>
          </a:stretch>
        </p:blipFill>
        <p:spPr bwMode="auto">
          <a:xfrm>
            <a:off x="1691680" y="768479"/>
            <a:ext cx="6705450" cy="572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286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</TotalTime>
  <Words>334</Words>
  <Application>Microsoft Office PowerPoint</Application>
  <PresentationFormat>Экран (4:3)</PresentationFormat>
  <Paragraphs>67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Итоги работы 2021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г. Верхняя Пышма, ул. Уральских рабочих, 33 р/т.: 5-38-79  e-mail: biblek@mail.ru  сайт: https://bibvp.ru/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2020 года</dc:title>
  <dc:creator>ГАЛЯ</dc:creator>
  <cp:lastModifiedBy>ГАЛЯ</cp:lastModifiedBy>
  <cp:revision>111</cp:revision>
  <dcterms:created xsi:type="dcterms:W3CDTF">2021-02-10T11:37:46Z</dcterms:created>
  <dcterms:modified xsi:type="dcterms:W3CDTF">2022-04-19T10:25:10Z</dcterms:modified>
</cp:coreProperties>
</file>