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725"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C8560B6-607F-47F2-0BD4-02314C028F9F}"/>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id="{8CD15FC3-4038-E91C-8593-DAFA46BC609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id="{6E601A2A-068D-2CFB-51B0-4F9809036F80}"/>
              </a:ext>
            </a:extLst>
          </p:cNvPr>
          <p:cNvSpPr>
            <a:spLocks noGrp="1"/>
          </p:cNvSpPr>
          <p:nvPr>
            <p:ph type="dt" sz="half" idx="10"/>
          </p:nvPr>
        </p:nvSpPr>
        <p:spPr/>
        <p:txBody>
          <a:bodyPr/>
          <a:lstStyle/>
          <a:p>
            <a:fld id="{BDFA0673-A97D-4F2F-A1FD-4084E0DBCA3E}" type="datetimeFigureOut">
              <a:rPr lang="ru-RU" smtClean="0"/>
              <a:t>23.03.2025</a:t>
            </a:fld>
            <a:endParaRPr lang="ru-RU"/>
          </a:p>
        </p:txBody>
      </p:sp>
      <p:sp>
        <p:nvSpPr>
          <p:cNvPr id="5" name="Нижний колонтитул 4">
            <a:extLst>
              <a:ext uri="{FF2B5EF4-FFF2-40B4-BE49-F238E27FC236}">
                <a16:creationId xmlns:a16="http://schemas.microsoft.com/office/drawing/2014/main" id="{86A0AA3F-FC9A-C674-12B6-4A6B1240D1CD}"/>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F29D6CC4-39A0-3BD2-9A32-D7AE6C49CE73}"/>
              </a:ext>
            </a:extLst>
          </p:cNvPr>
          <p:cNvSpPr>
            <a:spLocks noGrp="1"/>
          </p:cNvSpPr>
          <p:nvPr>
            <p:ph type="sldNum" sz="quarter" idx="12"/>
          </p:nvPr>
        </p:nvSpPr>
        <p:spPr/>
        <p:txBody>
          <a:bodyPr/>
          <a:lstStyle/>
          <a:p>
            <a:fld id="{80298525-6F4F-48AE-A7AA-0D2D85AA4081}" type="slidenum">
              <a:rPr lang="ru-RU" smtClean="0"/>
              <a:t>‹#›</a:t>
            </a:fld>
            <a:endParaRPr lang="ru-RU"/>
          </a:p>
        </p:txBody>
      </p:sp>
    </p:spTree>
    <p:extLst>
      <p:ext uri="{BB962C8B-B14F-4D97-AF65-F5344CB8AC3E}">
        <p14:creationId xmlns:p14="http://schemas.microsoft.com/office/powerpoint/2010/main" val="23778268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FC7EC9C-F0C2-0A2C-009A-61A214A88B14}"/>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id="{D4F0D4F6-E9B6-8B5F-D924-24F4472D1AD8}"/>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71F25054-A65A-65C7-0A11-7336F64509F3}"/>
              </a:ext>
            </a:extLst>
          </p:cNvPr>
          <p:cNvSpPr>
            <a:spLocks noGrp="1"/>
          </p:cNvSpPr>
          <p:nvPr>
            <p:ph type="dt" sz="half" idx="10"/>
          </p:nvPr>
        </p:nvSpPr>
        <p:spPr/>
        <p:txBody>
          <a:bodyPr/>
          <a:lstStyle/>
          <a:p>
            <a:fld id="{BDFA0673-A97D-4F2F-A1FD-4084E0DBCA3E}" type="datetimeFigureOut">
              <a:rPr lang="ru-RU" smtClean="0"/>
              <a:t>23.03.2025</a:t>
            </a:fld>
            <a:endParaRPr lang="ru-RU"/>
          </a:p>
        </p:txBody>
      </p:sp>
      <p:sp>
        <p:nvSpPr>
          <p:cNvPr id="5" name="Нижний колонтитул 4">
            <a:extLst>
              <a:ext uri="{FF2B5EF4-FFF2-40B4-BE49-F238E27FC236}">
                <a16:creationId xmlns:a16="http://schemas.microsoft.com/office/drawing/2014/main" id="{99DCB048-52B2-B38F-F191-224193BE44E9}"/>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4F9F9FD4-D3C0-114F-1E93-85EF2A57A366}"/>
              </a:ext>
            </a:extLst>
          </p:cNvPr>
          <p:cNvSpPr>
            <a:spLocks noGrp="1"/>
          </p:cNvSpPr>
          <p:nvPr>
            <p:ph type="sldNum" sz="quarter" idx="12"/>
          </p:nvPr>
        </p:nvSpPr>
        <p:spPr/>
        <p:txBody>
          <a:bodyPr/>
          <a:lstStyle/>
          <a:p>
            <a:fld id="{80298525-6F4F-48AE-A7AA-0D2D85AA4081}" type="slidenum">
              <a:rPr lang="ru-RU" smtClean="0"/>
              <a:t>‹#›</a:t>
            </a:fld>
            <a:endParaRPr lang="ru-RU"/>
          </a:p>
        </p:txBody>
      </p:sp>
    </p:spTree>
    <p:extLst>
      <p:ext uri="{BB962C8B-B14F-4D97-AF65-F5344CB8AC3E}">
        <p14:creationId xmlns:p14="http://schemas.microsoft.com/office/powerpoint/2010/main" val="6717099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3F79C601-B26A-B4A2-F4C5-84C8ECEBDA2F}"/>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id="{762819B1-7DA6-BE24-FDFF-7F1F7F80CB10}"/>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C9D328F6-6265-0AE6-8E9C-5EE68621C9FE}"/>
              </a:ext>
            </a:extLst>
          </p:cNvPr>
          <p:cNvSpPr>
            <a:spLocks noGrp="1"/>
          </p:cNvSpPr>
          <p:nvPr>
            <p:ph type="dt" sz="half" idx="10"/>
          </p:nvPr>
        </p:nvSpPr>
        <p:spPr/>
        <p:txBody>
          <a:bodyPr/>
          <a:lstStyle/>
          <a:p>
            <a:fld id="{BDFA0673-A97D-4F2F-A1FD-4084E0DBCA3E}" type="datetimeFigureOut">
              <a:rPr lang="ru-RU" smtClean="0"/>
              <a:t>23.03.2025</a:t>
            </a:fld>
            <a:endParaRPr lang="ru-RU"/>
          </a:p>
        </p:txBody>
      </p:sp>
      <p:sp>
        <p:nvSpPr>
          <p:cNvPr id="5" name="Нижний колонтитул 4">
            <a:extLst>
              <a:ext uri="{FF2B5EF4-FFF2-40B4-BE49-F238E27FC236}">
                <a16:creationId xmlns:a16="http://schemas.microsoft.com/office/drawing/2014/main" id="{1EF81F9C-FAB4-0176-5EFD-10B9DF75EAF2}"/>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77ABF363-796C-68C1-2AE5-4F8A1FCFB044}"/>
              </a:ext>
            </a:extLst>
          </p:cNvPr>
          <p:cNvSpPr>
            <a:spLocks noGrp="1"/>
          </p:cNvSpPr>
          <p:nvPr>
            <p:ph type="sldNum" sz="quarter" idx="12"/>
          </p:nvPr>
        </p:nvSpPr>
        <p:spPr/>
        <p:txBody>
          <a:bodyPr/>
          <a:lstStyle/>
          <a:p>
            <a:fld id="{80298525-6F4F-48AE-A7AA-0D2D85AA4081}" type="slidenum">
              <a:rPr lang="ru-RU" smtClean="0"/>
              <a:t>‹#›</a:t>
            </a:fld>
            <a:endParaRPr lang="ru-RU"/>
          </a:p>
        </p:txBody>
      </p:sp>
    </p:spTree>
    <p:extLst>
      <p:ext uri="{BB962C8B-B14F-4D97-AF65-F5344CB8AC3E}">
        <p14:creationId xmlns:p14="http://schemas.microsoft.com/office/powerpoint/2010/main" val="10893421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F0147A9-A4BD-0AC9-5250-54DC2EFCCFD1}"/>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2D1E8D0A-2A29-88F7-9C1A-9C05E608D7D1}"/>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1C08BDE5-56B1-5AA1-B963-07D78DE05FF4}"/>
              </a:ext>
            </a:extLst>
          </p:cNvPr>
          <p:cNvSpPr>
            <a:spLocks noGrp="1"/>
          </p:cNvSpPr>
          <p:nvPr>
            <p:ph type="dt" sz="half" idx="10"/>
          </p:nvPr>
        </p:nvSpPr>
        <p:spPr/>
        <p:txBody>
          <a:bodyPr/>
          <a:lstStyle/>
          <a:p>
            <a:fld id="{BDFA0673-A97D-4F2F-A1FD-4084E0DBCA3E}" type="datetimeFigureOut">
              <a:rPr lang="ru-RU" smtClean="0"/>
              <a:t>23.03.2025</a:t>
            </a:fld>
            <a:endParaRPr lang="ru-RU"/>
          </a:p>
        </p:txBody>
      </p:sp>
      <p:sp>
        <p:nvSpPr>
          <p:cNvPr id="5" name="Нижний колонтитул 4">
            <a:extLst>
              <a:ext uri="{FF2B5EF4-FFF2-40B4-BE49-F238E27FC236}">
                <a16:creationId xmlns:a16="http://schemas.microsoft.com/office/drawing/2014/main" id="{A4564735-A4D4-1FE6-FC44-0DBEEAA7F29A}"/>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D801166D-D5C9-FEDF-1923-2EE2528E5D5A}"/>
              </a:ext>
            </a:extLst>
          </p:cNvPr>
          <p:cNvSpPr>
            <a:spLocks noGrp="1"/>
          </p:cNvSpPr>
          <p:nvPr>
            <p:ph type="sldNum" sz="quarter" idx="12"/>
          </p:nvPr>
        </p:nvSpPr>
        <p:spPr/>
        <p:txBody>
          <a:bodyPr/>
          <a:lstStyle/>
          <a:p>
            <a:fld id="{80298525-6F4F-48AE-A7AA-0D2D85AA4081}" type="slidenum">
              <a:rPr lang="ru-RU" smtClean="0"/>
              <a:t>‹#›</a:t>
            </a:fld>
            <a:endParaRPr lang="ru-RU"/>
          </a:p>
        </p:txBody>
      </p:sp>
    </p:spTree>
    <p:extLst>
      <p:ext uri="{BB962C8B-B14F-4D97-AF65-F5344CB8AC3E}">
        <p14:creationId xmlns:p14="http://schemas.microsoft.com/office/powerpoint/2010/main" val="24144305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83CE3DB-E85D-EBB8-D778-F2B1D952CC6E}"/>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id="{ABB06C32-0031-DC27-61BE-AC24A5CB619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C1EB3304-FA48-5518-18A1-C1B69CB27997}"/>
              </a:ext>
            </a:extLst>
          </p:cNvPr>
          <p:cNvSpPr>
            <a:spLocks noGrp="1"/>
          </p:cNvSpPr>
          <p:nvPr>
            <p:ph type="dt" sz="half" idx="10"/>
          </p:nvPr>
        </p:nvSpPr>
        <p:spPr/>
        <p:txBody>
          <a:bodyPr/>
          <a:lstStyle/>
          <a:p>
            <a:fld id="{BDFA0673-A97D-4F2F-A1FD-4084E0DBCA3E}" type="datetimeFigureOut">
              <a:rPr lang="ru-RU" smtClean="0"/>
              <a:t>23.03.2025</a:t>
            </a:fld>
            <a:endParaRPr lang="ru-RU"/>
          </a:p>
        </p:txBody>
      </p:sp>
      <p:sp>
        <p:nvSpPr>
          <p:cNvPr id="5" name="Нижний колонтитул 4">
            <a:extLst>
              <a:ext uri="{FF2B5EF4-FFF2-40B4-BE49-F238E27FC236}">
                <a16:creationId xmlns:a16="http://schemas.microsoft.com/office/drawing/2014/main" id="{29E7A682-3CC0-6CA9-BC7F-A977B5DBE507}"/>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3D350769-89F9-08E9-994C-574C1EC0B01A}"/>
              </a:ext>
            </a:extLst>
          </p:cNvPr>
          <p:cNvSpPr>
            <a:spLocks noGrp="1"/>
          </p:cNvSpPr>
          <p:nvPr>
            <p:ph type="sldNum" sz="quarter" idx="12"/>
          </p:nvPr>
        </p:nvSpPr>
        <p:spPr/>
        <p:txBody>
          <a:bodyPr/>
          <a:lstStyle/>
          <a:p>
            <a:fld id="{80298525-6F4F-48AE-A7AA-0D2D85AA4081}" type="slidenum">
              <a:rPr lang="ru-RU" smtClean="0"/>
              <a:t>‹#›</a:t>
            </a:fld>
            <a:endParaRPr lang="ru-RU"/>
          </a:p>
        </p:txBody>
      </p:sp>
    </p:spTree>
    <p:extLst>
      <p:ext uri="{BB962C8B-B14F-4D97-AF65-F5344CB8AC3E}">
        <p14:creationId xmlns:p14="http://schemas.microsoft.com/office/powerpoint/2010/main" val="2970466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B34521D-5F29-073F-AA7D-45A2A56AB39D}"/>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B32F9146-B436-A1A3-447C-901686365C04}"/>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6EFE8DC0-D127-D245-B890-39965935F00C}"/>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id="{0F093543-B77E-B85B-0BF1-5D1309C87A34}"/>
              </a:ext>
            </a:extLst>
          </p:cNvPr>
          <p:cNvSpPr>
            <a:spLocks noGrp="1"/>
          </p:cNvSpPr>
          <p:nvPr>
            <p:ph type="dt" sz="half" idx="10"/>
          </p:nvPr>
        </p:nvSpPr>
        <p:spPr/>
        <p:txBody>
          <a:bodyPr/>
          <a:lstStyle/>
          <a:p>
            <a:fld id="{BDFA0673-A97D-4F2F-A1FD-4084E0DBCA3E}" type="datetimeFigureOut">
              <a:rPr lang="ru-RU" smtClean="0"/>
              <a:t>23.03.2025</a:t>
            </a:fld>
            <a:endParaRPr lang="ru-RU"/>
          </a:p>
        </p:txBody>
      </p:sp>
      <p:sp>
        <p:nvSpPr>
          <p:cNvPr id="6" name="Нижний колонтитул 5">
            <a:extLst>
              <a:ext uri="{FF2B5EF4-FFF2-40B4-BE49-F238E27FC236}">
                <a16:creationId xmlns:a16="http://schemas.microsoft.com/office/drawing/2014/main" id="{1AD915AA-44F8-91A7-29AE-522415AA2FB0}"/>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4F4D9EC2-58F9-8CA2-A22E-65C8C4E013B5}"/>
              </a:ext>
            </a:extLst>
          </p:cNvPr>
          <p:cNvSpPr>
            <a:spLocks noGrp="1"/>
          </p:cNvSpPr>
          <p:nvPr>
            <p:ph type="sldNum" sz="quarter" idx="12"/>
          </p:nvPr>
        </p:nvSpPr>
        <p:spPr/>
        <p:txBody>
          <a:bodyPr/>
          <a:lstStyle/>
          <a:p>
            <a:fld id="{80298525-6F4F-48AE-A7AA-0D2D85AA4081}" type="slidenum">
              <a:rPr lang="ru-RU" smtClean="0"/>
              <a:t>‹#›</a:t>
            </a:fld>
            <a:endParaRPr lang="ru-RU"/>
          </a:p>
        </p:txBody>
      </p:sp>
    </p:spTree>
    <p:extLst>
      <p:ext uri="{BB962C8B-B14F-4D97-AF65-F5344CB8AC3E}">
        <p14:creationId xmlns:p14="http://schemas.microsoft.com/office/powerpoint/2010/main" val="18128402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B3CB724-9E69-5FAA-7199-928D3F3C5E48}"/>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id="{078F1782-BA91-F2DB-450A-28709DD26CA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F26F2D69-CD79-D70B-160A-A4BC1C982389}"/>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id="{654F6197-01DE-D3E1-6A6C-69362C68527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C2EFE72C-9CBF-435C-5C8E-5FDB057F0C46}"/>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id="{5A90D562-E366-56FB-C35E-811FEF1197C9}"/>
              </a:ext>
            </a:extLst>
          </p:cNvPr>
          <p:cNvSpPr>
            <a:spLocks noGrp="1"/>
          </p:cNvSpPr>
          <p:nvPr>
            <p:ph type="dt" sz="half" idx="10"/>
          </p:nvPr>
        </p:nvSpPr>
        <p:spPr/>
        <p:txBody>
          <a:bodyPr/>
          <a:lstStyle/>
          <a:p>
            <a:fld id="{BDFA0673-A97D-4F2F-A1FD-4084E0DBCA3E}" type="datetimeFigureOut">
              <a:rPr lang="ru-RU" smtClean="0"/>
              <a:t>23.03.2025</a:t>
            </a:fld>
            <a:endParaRPr lang="ru-RU"/>
          </a:p>
        </p:txBody>
      </p:sp>
      <p:sp>
        <p:nvSpPr>
          <p:cNvPr id="8" name="Нижний колонтитул 7">
            <a:extLst>
              <a:ext uri="{FF2B5EF4-FFF2-40B4-BE49-F238E27FC236}">
                <a16:creationId xmlns:a16="http://schemas.microsoft.com/office/drawing/2014/main" id="{D78A3519-F6A4-1816-44C8-3A1BAD9C31A8}"/>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a16="http://schemas.microsoft.com/office/drawing/2014/main" id="{1DC8BF7E-ACA6-0DE5-7985-C964E3E81763}"/>
              </a:ext>
            </a:extLst>
          </p:cNvPr>
          <p:cNvSpPr>
            <a:spLocks noGrp="1"/>
          </p:cNvSpPr>
          <p:nvPr>
            <p:ph type="sldNum" sz="quarter" idx="12"/>
          </p:nvPr>
        </p:nvSpPr>
        <p:spPr/>
        <p:txBody>
          <a:bodyPr/>
          <a:lstStyle/>
          <a:p>
            <a:fld id="{80298525-6F4F-48AE-A7AA-0D2D85AA4081}" type="slidenum">
              <a:rPr lang="ru-RU" smtClean="0"/>
              <a:t>‹#›</a:t>
            </a:fld>
            <a:endParaRPr lang="ru-RU"/>
          </a:p>
        </p:txBody>
      </p:sp>
    </p:spTree>
    <p:extLst>
      <p:ext uri="{BB962C8B-B14F-4D97-AF65-F5344CB8AC3E}">
        <p14:creationId xmlns:p14="http://schemas.microsoft.com/office/powerpoint/2010/main" val="11723641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55E8004-117A-9252-0C5B-30AC9555151E}"/>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id="{3D7714EA-B983-7D6B-5C6D-9E315386AD09}"/>
              </a:ext>
            </a:extLst>
          </p:cNvPr>
          <p:cNvSpPr>
            <a:spLocks noGrp="1"/>
          </p:cNvSpPr>
          <p:nvPr>
            <p:ph type="dt" sz="half" idx="10"/>
          </p:nvPr>
        </p:nvSpPr>
        <p:spPr/>
        <p:txBody>
          <a:bodyPr/>
          <a:lstStyle/>
          <a:p>
            <a:fld id="{BDFA0673-A97D-4F2F-A1FD-4084E0DBCA3E}" type="datetimeFigureOut">
              <a:rPr lang="ru-RU" smtClean="0"/>
              <a:t>23.03.2025</a:t>
            </a:fld>
            <a:endParaRPr lang="ru-RU"/>
          </a:p>
        </p:txBody>
      </p:sp>
      <p:sp>
        <p:nvSpPr>
          <p:cNvPr id="4" name="Нижний колонтитул 3">
            <a:extLst>
              <a:ext uri="{FF2B5EF4-FFF2-40B4-BE49-F238E27FC236}">
                <a16:creationId xmlns:a16="http://schemas.microsoft.com/office/drawing/2014/main" id="{6359C083-D1FE-CBA5-23A4-C45318F02FF7}"/>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a16="http://schemas.microsoft.com/office/drawing/2014/main" id="{611D2C7B-7CED-CC71-64EB-97D07F723902}"/>
              </a:ext>
            </a:extLst>
          </p:cNvPr>
          <p:cNvSpPr>
            <a:spLocks noGrp="1"/>
          </p:cNvSpPr>
          <p:nvPr>
            <p:ph type="sldNum" sz="quarter" idx="12"/>
          </p:nvPr>
        </p:nvSpPr>
        <p:spPr/>
        <p:txBody>
          <a:bodyPr/>
          <a:lstStyle/>
          <a:p>
            <a:fld id="{80298525-6F4F-48AE-A7AA-0D2D85AA4081}" type="slidenum">
              <a:rPr lang="ru-RU" smtClean="0"/>
              <a:t>‹#›</a:t>
            </a:fld>
            <a:endParaRPr lang="ru-RU"/>
          </a:p>
        </p:txBody>
      </p:sp>
    </p:spTree>
    <p:extLst>
      <p:ext uri="{BB962C8B-B14F-4D97-AF65-F5344CB8AC3E}">
        <p14:creationId xmlns:p14="http://schemas.microsoft.com/office/powerpoint/2010/main" val="10703064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A82B84FD-D5F8-38CC-5179-70D6BD741732}"/>
              </a:ext>
            </a:extLst>
          </p:cNvPr>
          <p:cNvSpPr>
            <a:spLocks noGrp="1"/>
          </p:cNvSpPr>
          <p:nvPr>
            <p:ph type="dt" sz="half" idx="10"/>
          </p:nvPr>
        </p:nvSpPr>
        <p:spPr/>
        <p:txBody>
          <a:bodyPr/>
          <a:lstStyle/>
          <a:p>
            <a:fld id="{BDFA0673-A97D-4F2F-A1FD-4084E0DBCA3E}" type="datetimeFigureOut">
              <a:rPr lang="ru-RU" smtClean="0"/>
              <a:t>23.03.2025</a:t>
            </a:fld>
            <a:endParaRPr lang="ru-RU"/>
          </a:p>
        </p:txBody>
      </p:sp>
      <p:sp>
        <p:nvSpPr>
          <p:cNvPr id="3" name="Нижний колонтитул 2">
            <a:extLst>
              <a:ext uri="{FF2B5EF4-FFF2-40B4-BE49-F238E27FC236}">
                <a16:creationId xmlns:a16="http://schemas.microsoft.com/office/drawing/2014/main" id="{F5DF711D-24F6-263B-1808-EE5991029931}"/>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a16="http://schemas.microsoft.com/office/drawing/2014/main" id="{AEB0A6BA-2035-2BD0-80B8-7D2690A8906B}"/>
              </a:ext>
            </a:extLst>
          </p:cNvPr>
          <p:cNvSpPr>
            <a:spLocks noGrp="1"/>
          </p:cNvSpPr>
          <p:nvPr>
            <p:ph type="sldNum" sz="quarter" idx="12"/>
          </p:nvPr>
        </p:nvSpPr>
        <p:spPr/>
        <p:txBody>
          <a:bodyPr/>
          <a:lstStyle/>
          <a:p>
            <a:fld id="{80298525-6F4F-48AE-A7AA-0D2D85AA4081}" type="slidenum">
              <a:rPr lang="ru-RU" smtClean="0"/>
              <a:t>‹#›</a:t>
            </a:fld>
            <a:endParaRPr lang="ru-RU"/>
          </a:p>
        </p:txBody>
      </p:sp>
    </p:spTree>
    <p:extLst>
      <p:ext uri="{BB962C8B-B14F-4D97-AF65-F5344CB8AC3E}">
        <p14:creationId xmlns:p14="http://schemas.microsoft.com/office/powerpoint/2010/main" val="15244590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4D94963-0776-1B99-70EB-166787F20BA5}"/>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id="{341275A5-3BF1-BA7E-731D-D6DA9BCCB96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id="{BA147A4A-9200-E4FD-45DF-ED39EF4C086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61D249BC-6C6A-5D7A-7653-7167D505BE5D}"/>
              </a:ext>
            </a:extLst>
          </p:cNvPr>
          <p:cNvSpPr>
            <a:spLocks noGrp="1"/>
          </p:cNvSpPr>
          <p:nvPr>
            <p:ph type="dt" sz="half" idx="10"/>
          </p:nvPr>
        </p:nvSpPr>
        <p:spPr/>
        <p:txBody>
          <a:bodyPr/>
          <a:lstStyle/>
          <a:p>
            <a:fld id="{BDFA0673-A97D-4F2F-A1FD-4084E0DBCA3E}" type="datetimeFigureOut">
              <a:rPr lang="ru-RU" smtClean="0"/>
              <a:t>23.03.2025</a:t>
            </a:fld>
            <a:endParaRPr lang="ru-RU"/>
          </a:p>
        </p:txBody>
      </p:sp>
      <p:sp>
        <p:nvSpPr>
          <p:cNvPr id="6" name="Нижний колонтитул 5">
            <a:extLst>
              <a:ext uri="{FF2B5EF4-FFF2-40B4-BE49-F238E27FC236}">
                <a16:creationId xmlns:a16="http://schemas.microsoft.com/office/drawing/2014/main" id="{3751C3E0-3EA4-17EB-42AB-A33FD1BB13B1}"/>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F5A29078-0E9F-862D-8B63-FBC8E9D43905}"/>
              </a:ext>
            </a:extLst>
          </p:cNvPr>
          <p:cNvSpPr>
            <a:spLocks noGrp="1"/>
          </p:cNvSpPr>
          <p:nvPr>
            <p:ph type="sldNum" sz="quarter" idx="12"/>
          </p:nvPr>
        </p:nvSpPr>
        <p:spPr/>
        <p:txBody>
          <a:bodyPr/>
          <a:lstStyle/>
          <a:p>
            <a:fld id="{80298525-6F4F-48AE-A7AA-0D2D85AA4081}" type="slidenum">
              <a:rPr lang="ru-RU" smtClean="0"/>
              <a:t>‹#›</a:t>
            </a:fld>
            <a:endParaRPr lang="ru-RU"/>
          </a:p>
        </p:txBody>
      </p:sp>
    </p:spTree>
    <p:extLst>
      <p:ext uri="{BB962C8B-B14F-4D97-AF65-F5344CB8AC3E}">
        <p14:creationId xmlns:p14="http://schemas.microsoft.com/office/powerpoint/2010/main" val="20395822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46FB7A3-9387-94CF-A8FA-D4594C982BC6}"/>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id="{B6B3C596-147A-8EBB-F7DF-DC2767E363D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id="{EEE13314-FA57-B7C1-3A55-A3BA6E4C92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6B50AD41-96F1-7CCE-70A6-B19E0AC5D31B}"/>
              </a:ext>
            </a:extLst>
          </p:cNvPr>
          <p:cNvSpPr>
            <a:spLocks noGrp="1"/>
          </p:cNvSpPr>
          <p:nvPr>
            <p:ph type="dt" sz="half" idx="10"/>
          </p:nvPr>
        </p:nvSpPr>
        <p:spPr/>
        <p:txBody>
          <a:bodyPr/>
          <a:lstStyle/>
          <a:p>
            <a:fld id="{BDFA0673-A97D-4F2F-A1FD-4084E0DBCA3E}" type="datetimeFigureOut">
              <a:rPr lang="ru-RU" smtClean="0"/>
              <a:t>23.03.2025</a:t>
            </a:fld>
            <a:endParaRPr lang="ru-RU"/>
          </a:p>
        </p:txBody>
      </p:sp>
      <p:sp>
        <p:nvSpPr>
          <p:cNvPr id="6" name="Нижний колонтитул 5">
            <a:extLst>
              <a:ext uri="{FF2B5EF4-FFF2-40B4-BE49-F238E27FC236}">
                <a16:creationId xmlns:a16="http://schemas.microsoft.com/office/drawing/2014/main" id="{5561E00B-8776-A58B-9368-7D709F54147F}"/>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83078CA7-5BC7-2A6C-7214-E8E83D528011}"/>
              </a:ext>
            </a:extLst>
          </p:cNvPr>
          <p:cNvSpPr>
            <a:spLocks noGrp="1"/>
          </p:cNvSpPr>
          <p:nvPr>
            <p:ph type="sldNum" sz="quarter" idx="12"/>
          </p:nvPr>
        </p:nvSpPr>
        <p:spPr/>
        <p:txBody>
          <a:bodyPr/>
          <a:lstStyle/>
          <a:p>
            <a:fld id="{80298525-6F4F-48AE-A7AA-0D2D85AA4081}" type="slidenum">
              <a:rPr lang="ru-RU" smtClean="0"/>
              <a:t>‹#›</a:t>
            </a:fld>
            <a:endParaRPr lang="ru-RU"/>
          </a:p>
        </p:txBody>
      </p:sp>
    </p:spTree>
    <p:extLst>
      <p:ext uri="{BB962C8B-B14F-4D97-AF65-F5344CB8AC3E}">
        <p14:creationId xmlns:p14="http://schemas.microsoft.com/office/powerpoint/2010/main" val="16031453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E172C08-45FA-6A72-57FE-CDCFF3C8ABA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id="{6285C369-8218-B76F-9A6C-0894273060C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C86F74FA-E529-A9F4-8EA9-2711BD9C81B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FA0673-A97D-4F2F-A1FD-4084E0DBCA3E}" type="datetimeFigureOut">
              <a:rPr lang="ru-RU" smtClean="0"/>
              <a:t>23.03.2025</a:t>
            </a:fld>
            <a:endParaRPr lang="ru-RU"/>
          </a:p>
        </p:txBody>
      </p:sp>
      <p:sp>
        <p:nvSpPr>
          <p:cNvPr id="5" name="Нижний колонтитул 4">
            <a:extLst>
              <a:ext uri="{FF2B5EF4-FFF2-40B4-BE49-F238E27FC236}">
                <a16:creationId xmlns:a16="http://schemas.microsoft.com/office/drawing/2014/main" id="{E0592DA6-CF6E-A93A-1661-E992F3228C0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a:extLst>
              <a:ext uri="{FF2B5EF4-FFF2-40B4-BE49-F238E27FC236}">
                <a16:creationId xmlns:a16="http://schemas.microsoft.com/office/drawing/2014/main" id="{B3257522-628C-2E77-0E19-E597BE801B6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298525-6F4F-48AE-A7AA-0D2D85AA4081}" type="slidenum">
              <a:rPr lang="ru-RU" smtClean="0"/>
              <a:t>‹#›</a:t>
            </a:fld>
            <a:endParaRPr lang="ru-RU"/>
          </a:p>
        </p:txBody>
      </p:sp>
    </p:spTree>
    <p:extLst>
      <p:ext uri="{BB962C8B-B14F-4D97-AF65-F5344CB8AC3E}">
        <p14:creationId xmlns:p14="http://schemas.microsoft.com/office/powerpoint/2010/main" val="20300492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9E34EEE-B6E8-5C30-3721-59B1042074D2}"/>
              </a:ext>
            </a:extLst>
          </p:cNvPr>
          <p:cNvSpPr>
            <a:spLocks noGrp="1"/>
          </p:cNvSpPr>
          <p:nvPr>
            <p:ph type="ctrTitle"/>
          </p:nvPr>
        </p:nvSpPr>
        <p:spPr>
          <a:xfrm>
            <a:off x="1524000" y="1933068"/>
            <a:ext cx="9144000" cy="1130643"/>
          </a:xfrm>
        </p:spPr>
        <p:txBody>
          <a:bodyPr>
            <a:normAutofit/>
          </a:bodyPr>
          <a:lstStyle/>
          <a:p>
            <a:r>
              <a:rPr lang="ru-RU" sz="4400" dirty="0">
                <a:latin typeface="Times New Roman" panose="02020603050405020304" pitchFamily="18" charset="0"/>
                <a:cs typeface="Times New Roman" panose="02020603050405020304" pitchFamily="18" charset="0"/>
              </a:rPr>
              <a:t>Уровни террористической опасности</a:t>
            </a:r>
          </a:p>
        </p:txBody>
      </p:sp>
      <p:pic>
        <p:nvPicPr>
          <p:cNvPr id="4" name="Google Shape;55;p13">
            <a:extLst>
              <a:ext uri="{FF2B5EF4-FFF2-40B4-BE49-F238E27FC236}">
                <a16:creationId xmlns:a16="http://schemas.microsoft.com/office/drawing/2014/main" id="{F2F04112-2CFA-7BFE-38CD-8D1861D28178}"/>
              </a:ext>
            </a:extLst>
          </p:cNvPr>
          <p:cNvPicPr preferRelativeResize="0"/>
          <p:nvPr/>
        </p:nvPicPr>
        <p:blipFill>
          <a:blip r:embed="rId2">
            <a:alphaModFix/>
          </a:blip>
          <a:stretch>
            <a:fillRect/>
          </a:stretch>
        </p:blipFill>
        <p:spPr>
          <a:xfrm>
            <a:off x="0" y="1"/>
            <a:ext cx="12192000" cy="857837"/>
          </a:xfrm>
          <a:prstGeom prst="rect">
            <a:avLst/>
          </a:prstGeom>
          <a:noFill/>
          <a:ln>
            <a:noFill/>
          </a:ln>
        </p:spPr>
      </p:pic>
      <p:pic>
        <p:nvPicPr>
          <p:cNvPr id="1026" name="Picture 2" descr="Уровни террористической опасности">
            <a:extLst>
              <a:ext uri="{FF2B5EF4-FFF2-40B4-BE49-F238E27FC236}">
                <a16:creationId xmlns:a16="http://schemas.microsoft.com/office/drawing/2014/main" id="{3E576E65-FA16-0B50-D841-0F35F66480F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56005" y="3429000"/>
            <a:ext cx="3679989" cy="24533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81470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FDDDEB-1C5C-25FE-3032-EEAB5F7DA0A8}"/>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5C25E3AF-F095-F48B-5015-359FA2265268}"/>
              </a:ext>
            </a:extLst>
          </p:cNvPr>
          <p:cNvSpPr>
            <a:spLocks noGrp="1"/>
          </p:cNvSpPr>
          <p:nvPr>
            <p:ph type="title"/>
          </p:nvPr>
        </p:nvSpPr>
        <p:spPr>
          <a:xfrm>
            <a:off x="838200" y="1263192"/>
            <a:ext cx="10515600" cy="964824"/>
          </a:xfrm>
        </p:spPr>
        <p:txBody>
          <a:bodyPr>
            <a:noAutofit/>
          </a:bodyPr>
          <a:lstStyle/>
          <a:p>
            <a:r>
              <a:rPr lang="ru-RU" sz="3600" dirty="0">
                <a:latin typeface="Times New Roman" panose="02020603050405020304" pitchFamily="18" charset="0"/>
                <a:cs typeface="Times New Roman" panose="02020603050405020304" pitchFamily="18" charset="0"/>
              </a:rPr>
              <a:t>Дополнительные меры при установлении критического ("красного") уровня террористической опасности</a:t>
            </a:r>
          </a:p>
        </p:txBody>
      </p:sp>
      <p:sp>
        <p:nvSpPr>
          <p:cNvPr id="3" name="Объект 2">
            <a:extLst>
              <a:ext uri="{FF2B5EF4-FFF2-40B4-BE49-F238E27FC236}">
                <a16:creationId xmlns:a16="http://schemas.microsoft.com/office/drawing/2014/main" id="{046B57CA-E482-F511-423A-083E83F21440}"/>
              </a:ext>
            </a:extLst>
          </p:cNvPr>
          <p:cNvSpPr>
            <a:spLocks noGrp="1"/>
          </p:cNvSpPr>
          <p:nvPr>
            <p:ph idx="1"/>
          </p:nvPr>
        </p:nvSpPr>
        <p:spPr>
          <a:xfrm>
            <a:off x="838200" y="2564090"/>
            <a:ext cx="10515600" cy="3716567"/>
          </a:xfrm>
        </p:spPr>
        <p:txBody>
          <a:bodyPr/>
          <a:lstStyle/>
          <a:p>
            <a:r>
              <a:rPr lang="ru-RU" dirty="0">
                <a:latin typeface="Times New Roman" panose="02020603050405020304" pitchFamily="18" charset="0"/>
                <a:cs typeface="Times New Roman" panose="02020603050405020304" pitchFamily="18" charset="0"/>
              </a:rPr>
              <a:t>Готовность сил и средств КТО;</a:t>
            </a:r>
          </a:p>
          <a:p>
            <a:r>
              <a:rPr lang="ru-RU" dirty="0">
                <a:latin typeface="Times New Roman" panose="02020603050405020304" pitchFamily="18" charset="0"/>
                <a:cs typeface="Times New Roman" panose="02020603050405020304" pitchFamily="18" charset="0"/>
              </a:rPr>
              <a:t>перевод медицинских организаций в режим ЧС;</a:t>
            </a:r>
          </a:p>
          <a:p>
            <a:r>
              <a:rPr lang="ru-RU" dirty="0">
                <a:latin typeface="Times New Roman" panose="02020603050405020304" pitchFamily="18" charset="0"/>
                <a:cs typeface="Times New Roman" panose="02020603050405020304" pitchFamily="18" charset="0"/>
              </a:rPr>
              <a:t>усиление охраны;</a:t>
            </a:r>
          </a:p>
          <a:p>
            <a:r>
              <a:rPr lang="ru-RU" dirty="0">
                <a:latin typeface="Times New Roman" panose="02020603050405020304" pitchFamily="18" charset="0"/>
                <a:cs typeface="Times New Roman" panose="02020603050405020304" pitchFamily="18" charset="0"/>
              </a:rPr>
              <a:t>создание ПВР;</a:t>
            </a:r>
          </a:p>
          <a:p>
            <a:r>
              <a:rPr lang="ru-RU" dirty="0">
                <a:latin typeface="Times New Roman" panose="02020603050405020304" pitchFamily="18" charset="0"/>
                <a:cs typeface="Times New Roman" panose="02020603050405020304" pitchFamily="18" charset="0"/>
              </a:rPr>
              <a:t>принятие неотложных мер по спасению людей, охране имущества, оставшегося без присмотра;</a:t>
            </a:r>
          </a:p>
          <a:p>
            <a:r>
              <a:rPr lang="ru-RU" dirty="0">
                <a:latin typeface="Times New Roman" panose="02020603050405020304" pitchFamily="18" charset="0"/>
                <a:cs typeface="Times New Roman" panose="02020603050405020304" pitchFamily="18" charset="0"/>
              </a:rPr>
              <a:t>усиление контроля за передвижением транспортных средств;</a:t>
            </a:r>
          </a:p>
          <a:p>
            <a:endParaRPr lang="ru-RU" dirty="0">
              <a:latin typeface="Times New Roman" panose="02020603050405020304" pitchFamily="18" charset="0"/>
              <a:cs typeface="Times New Roman" panose="02020603050405020304" pitchFamily="18" charset="0"/>
            </a:endParaRPr>
          </a:p>
          <a:p>
            <a:endParaRPr lang="ru-RU" dirty="0">
              <a:latin typeface="Times New Roman" panose="02020603050405020304" pitchFamily="18" charset="0"/>
              <a:cs typeface="Times New Roman" panose="02020603050405020304" pitchFamily="18" charset="0"/>
            </a:endParaRPr>
          </a:p>
        </p:txBody>
      </p:sp>
      <p:pic>
        <p:nvPicPr>
          <p:cNvPr id="4" name="Google Shape;55;p13">
            <a:extLst>
              <a:ext uri="{FF2B5EF4-FFF2-40B4-BE49-F238E27FC236}">
                <a16:creationId xmlns:a16="http://schemas.microsoft.com/office/drawing/2014/main" id="{22E053B1-C631-BC89-FFAC-748F5C6E4B5E}"/>
              </a:ext>
            </a:extLst>
          </p:cNvPr>
          <p:cNvPicPr preferRelativeResize="0"/>
          <p:nvPr/>
        </p:nvPicPr>
        <p:blipFill>
          <a:blip r:embed="rId2">
            <a:alphaModFix/>
          </a:blip>
          <a:stretch>
            <a:fillRect/>
          </a:stretch>
        </p:blipFill>
        <p:spPr>
          <a:xfrm>
            <a:off x="0" y="1"/>
            <a:ext cx="12192000" cy="857837"/>
          </a:xfrm>
          <a:prstGeom prst="rect">
            <a:avLst/>
          </a:prstGeom>
          <a:noFill/>
          <a:ln>
            <a:noFill/>
          </a:ln>
        </p:spPr>
      </p:pic>
    </p:spTree>
    <p:extLst>
      <p:ext uri="{BB962C8B-B14F-4D97-AF65-F5344CB8AC3E}">
        <p14:creationId xmlns:p14="http://schemas.microsoft.com/office/powerpoint/2010/main" val="23862930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D1149A-3117-3D9E-8660-7F2288523AC7}"/>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F4DCE197-D674-9E9D-519B-6B93BBEECDE7}"/>
              </a:ext>
            </a:extLst>
          </p:cNvPr>
          <p:cNvSpPr>
            <a:spLocks noGrp="1"/>
          </p:cNvSpPr>
          <p:nvPr>
            <p:ph type="title"/>
          </p:nvPr>
        </p:nvSpPr>
        <p:spPr>
          <a:xfrm>
            <a:off x="838200" y="1263192"/>
            <a:ext cx="10515600" cy="964824"/>
          </a:xfrm>
        </p:spPr>
        <p:txBody>
          <a:bodyPr/>
          <a:lstStyle/>
          <a:p>
            <a:endParaRPr lang="ru-RU" dirty="0">
              <a:latin typeface="Times New Roman" panose="02020603050405020304" pitchFamily="18" charset="0"/>
              <a:cs typeface="Times New Roman" panose="02020603050405020304" pitchFamily="18" charset="0"/>
            </a:endParaRPr>
          </a:p>
        </p:txBody>
      </p:sp>
      <p:sp>
        <p:nvSpPr>
          <p:cNvPr id="3" name="Объект 2">
            <a:extLst>
              <a:ext uri="{FF2B5EF4-FFF2-40B4-BE49-F238E27FC236}">
                <a16:creationId xmlns:a16="http://schemas.microsoft.com/office/drawing/2014/main" id="{04B1051D-F674-17EC-BA17-0F8CA5F86873}"/>
              </a:ext>
            </a:extLst>
          </p:cNvPr>
          <p:cNvSpPr>
            <a:spLocks noGrp="1"/>
          </p:cNvSpPr>
          <p:nvPr>
            <p:ph idx="1"/>
          </p:nvPr>
        </p:nvSpPr>
        <p:spPr>
          <a:xfrm>
            <a:off x="838200" y="2460395"/>
            <a:ext cx="10515600" cy="3716567"/>
          </a:xfrm>
        </p:spPr>
        <p:txBody>
          <a:bodyPr/>
          <a:lstStyle/>
          <a:p>
            <a:endParaRPr lang="ru-RU" dirty="0">
              <a:latin typeface="Times New Roman" panose="02020603050405020304" pitchFamily="18" charset="0"/>
              <a:cs typeface="Times New Roman" panose="02020603050405020304" pitchFamily="18" charset="0"/>
            </a:endParaRPr>
          </a:p>
        </p:txBody>
      </p:sp>
      <p:pic>
        <p:nvPicPr>
          <p:cNvPr id="4" name="Google Shape;55;p13">
            <a:extLst>
              <a:ext uri="{FF2B5EF4-FFF2-40B4-BE49-F238E27FC236}">
                <a16:creationId xmlns:a16="http://schemas.microsoft.com/office/drawing/2014/main" id="{B760EF6B-B4EF-F0A3-F6A8-8B9171856C2E}"/>
              </a:ext>
            </a:extLst>
          </p:cNvPr>
          <p:cNvPicPr preferRelativeResize="0"/>
          <p:nvPr/>
        </p:nvPicPr>
        <p:blipFill>
          <a:blip r:embed="rId2">
            <a:alphaModFix/>
          </a:blip>
          <a:stretch>
            <a:fillRect/>
          </a:stretch>
        </p:blipFill>
        <p:spPr>
          <a:xfrm>
            <a:off x="0" y="1"/>
            <a:ext cx="12192000" cy="857837"/>
          </a:xfrm>
          <a:prstGeom prst="rect">
            <a:avLst/>
          </a:prstGeom>
          <a:noFill/>
          <a:ln>
            <a:noFill/>
          </a:ln>
        </p:spPr>
      </p:pic>
    </p:spTree>
    <p:extLst>
      <p:ext uri="{BB962C8B-B14F-4D97-AF65-F5344CB8AC3E}">
        <p14:creationId xmlns:p14="http://schemas.microsoft.com/office/powerpoint/2010/main" val="660404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BF924E8-EB5E-88E3-CCD3-3DEDCD840E68}"/>
              </a:ext>
            </a:extLst>
          </p:cNvPr>
          <p:cNvSpPr>
            <a:spLocks noGrp="1"/>
          </p:cNvSpPr>
          <p:nvPr>
            <p:ph type="title"/>
          </p:nvPr>
        </p:nvSpPr>
        <p:spPr>
          <a:xfrm>
            <a:off x="838200" y="1263192"/>
            <a:ext cx="10515600" cy="964824"/>
          </a:xfrm>
        </p:spPr>
        <p:txBody>
          <a:bodyPr>
            <a:normAutofit fontScale="90000"/>
          </a:bodyPr>
          <a:lstStyle/>
          <a:p>
            <a:r>
              <a:rPr lang="ru-RU" dirty="0">
                <a:latin typeface="Times New Roman" panose="02020603050405020304" pitchFamily="18" charset="0"/>
                <a:cs typeface="Times New Roman" panose="02020603050405020304" pitchFamily="18" charset="0"/>
              </a:rPr>
              <a:t>Федеральным законом от 6 марта 2006 г. № 35-ФЗ «О противодействии терроризму» </a:t>
            </a:r>
          </a:p>
        </p:txBody>
      </p:sp>
      <p:sp>
        <p:nvSpPr>
          <p:cNvPr id="3" name="Объект 2">
            <a:extLst>
              <a:ext uri="{FF2B5EF4-FFF2-40B4-BE49-F238E27FC236}">
                <a16:creationId xmlns:a16="http://schemas.microsoft.com/office/drawing/2014/main" id="{155E88E8-1C21-496E-FE8A-87C92D3D189D}"/>
              </a:ext>
            </a:extLst>
          </p:cNvPr>
          <p:cNvSpPr>
            <a:spLocks noGrp="1"/>
          </p:cNvSpPr>
          <p:nvPr>
            <p:ph idx="1"/>
          </p:nvPr>
        </p:nvSpPr>
        <p:spPr>
          <a:xfrm>
            <a:off x="838200" y="2460395"/>
            <a:ext cx="10515600" cy="3716567"/>
          </a:xfrm>
        </p:spPr>
        <p:txBody>
          <a:bodyPr>
            <a:normAutofit/>
          </a:bodyPr>
          <a:lstStyle/>
          <a:p>
            <a:pPr marL="0" indent="0">
              <a:buNone/>
            </a:pPr>
            <a:r>
              <a:rPr lang="ru-RU" dirty="0">
                <a:latin typeface="Times New Roman" panose="02020603050405020304" pitchFamily="18" charset="0"/>
                <a:cs typeface="Times New Roman" panose="02020603050405020304" pitchFamily="18" charset="0"/>
              </a:rPr>
              <a:t>В целях своевременного информирования населения о возникновении угрозы террористического акта и организации деятельности по противодействию его совершению, осуществляемой Национальным антитеррористическим комитетом во взаимодействии с федеральными органами исполнительной власти, органами государственной власти субъектов Российской Федерации, органами местного самоуправления и  в соответствии с указом Президента Российской Федерации от 14 июня 2012 г. № 851 могут устанавливаться уровни террористической опасности</a:t>
            </a:r>
          </a:p>
        </p:txBody>
      </p:sp>
      <p:pic>
        <p:nvPicPr>
          <p:cNvPr id="4" name="Google Shape;55;p13">
            <a:extLst>
              <a:ext uri="{FF2B5EF4-FFF2-40B4-BE49-F238E27FC236}">
                <a16:creationId xmlns:a16="http://schemas.microsoft.com/office/drawing/2014/main" id="{E09E83CB-96DA-002B-E148-F56B39E5CC30}"/>
              </a:ext>
            </a:extLst>
          </p:cNvPr>
          <p:cNvPicPr preferRelativeResize="0"/>
          <p:nvPr/>
        </p:nvPicPr>
        <p:blipFill>
          <a:blip r:embed="rId2">
            <a:alphaModFix/>
          </a:blip>
          <a:stretch>
            <a:fillRect/>
          </a:stretch>
        </p:blipFill>
        <p:spPr>
          <a:xfrm>
            <a:off x="0" y="1"/>
            <a:ext cx="12192000" cy="857837"/>
          </a:xfrm>
          <a:prstGeom prst="rect">
            <a:avLst/>
          </a:prstGeom>
          <a:noFill/>
          <a:ln>
            <a:noFill/>
          </a:ln>
        </p:spPr>
      </p:pic>
    </p:spTree>
    <p:extLst>
      <p:ext uri="{BB962C8B-B14F-4D97-AF65-F5344CB8AC3E}">
        <p14:creationId xmlns:p14="http://schemas.microsoft.com/office/powerpoint/2010/main" val="2298615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6624ED-6F69-D6C1-8637-A68FDFC2DCE6}"/>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AF39EE33-8FE2-A9CC-5115-C3EAC269B916}"/>
              </a:ext>
            </a:extLst>
          </p:cNvPr>
          <p:cNvSpPr>
            <a:spLocks noGrp="1"/>
          </p:cNvSpPr>
          <p:nvPr>
            <p:ph type="title"/>
          </p:nvPr>
        </p:nvSpPr>
        <p:spPr>
          <a:xfrm>
            <a:off x="838200" y="1263192"/>
            <a:ext cx="10515600" cy="964824"/>
          </a:xfrm>
        </p:spPr>
        <p:txBody>
          <a:bodyPr>
            <a:noAutofit/>
          </a:bodyPr>
          <a:lstStyle/>
          <a:p>
            <a:r>
              <a:rPr lang="ru-RU" sz="3600" dirty="0">
                <a:latin typeface="Times New Roman" panose="02020603050405020304" pitchFamily="18" charset="0"/>
                <a:cs typeface="Times New Roman" panose="02020603050405020304" pitchFamily="18" charset="0"/>
              </a:rPr>
              <a:t>На отдельных участках территории Российской Федерации (объектах) могут устанавливаться следующие уровни террористической опасности:</a:t>
            </a:r>
          </a:p>
        </p:txBody>
      </p:sp>
      <p:sp>
        <p:nvSpPr>
          <p:cNvPr id="3" name="Объект 2">
            <a:extLst>
              <a:ext uri="{FF2B5EF4-FFF2-40B4-BE49-F238E27FC236}">
                <a16:creationId xmlns:a16="http://schemas.microsoft.com/office/drawing/2014/main" id="{D2CEC939-2CDF-0EA9-2FC3-843BC234B0C1}"/>
              </a:ext>
            </a:extLst>
          </p:cNvPr>
          <p:cNvSpPr>
            <a:spLocks noGrp="1"/>
          </p:cNvSpPr>
          <p:nvPr>
            <p:ph idx="1"/>
          </p:nvPr>
        </p:nvSpPr>
        <p:spPr>
          <a:xfrm>
            <a:off x="838200" y="2752627"/>
            <a:ext cx="10515600" cy="3424335"/>
          </a:xfrm>
        </p:spPr>
        <p:txBody>
          <a:bodyPr>
            <a:normAutofit fontScale="92500"/>
          </a:bodyPr>
          <a:lstStyle/>
          <a:p>
            <a:r>
              <a:rPr lang="ru-RU" b="1" dirty="0">
                <a:solidFill>
                  <a:schemeClr val="accent1"/>
                </a:solidFill>
                <a:latin typeface="Times New Roman" panose="02020603050405020304" pitchFamily="18" charset="0"/>
                <a:cs typeface="Times New Roman" panose="02020603050405020304" pitchFamily="18" charset="0"/>
              </a:rPr>
              <a:t>а) повышенный ("синий") </a:t>
            </a:r>
            <a:r>
              <a:rPr lang="ru-RU" dirty="0">
                <a:latin typeface="Times New Roman" panose="02020603050405020304" pitchFamily="18" charset="0"/>
                <a:cs typeface="Times New Roman" panose="02020603050405020304" pitchFamily="18" charset="0"/>
              </a:rPr>
              <a:t>- при наличии требующей подтверждения информации о реальной возможности совершения террористического акта;</a:t>
            </a:r>
          </a:p>
          <a:p>
            <a:r>
              <a:rPr lang="ru-RU" b="1" dirty="0">
                <a:solidFill>
                  <a:srgbClr val="FFFF00"/>
                </a:solidFill>
                <a:latin typeface="Times New Roman" panose="02020603050405020304" pitchFamily="18" charset="0"/>
                <a:cs typeface="Times New Roman" panose="02020603050405020304" pitchFamily="18" charset="0"/>
              </a:rPr>
              <a:t>б) высокий ("желтый") </a:t>
            </a:r>
            <a:r>
              <a:rPr lang="ru-RU" dirty="0">
                <a:latin typeface="Times New Roman" panose="02020603050405020304" pitchFamily="18" charset="0"/>
                <a:cs typeface="Times New Roman" panose="02020603050405020304" pitchFamily="18" charset="0"/>
              </a:rPr>
              <a:t>- при наличии подтвержденной информации о реальной возможности совершения террористического акта;</a:t>
            </a:r>
          </a:p>
          <a:p>
            <a:r>
              <a:rPr lang="ru-RU" b="1" dirty="0">
                <a:solidFill>
                  <a:srgbClr val="FF0000"/>
                </a:solidFill>
                <a:latin typeface="Times New Roman" panose="02020603050405020304" pitchFamily="18" charset="0"/>
                <a:cs typeface="Times New Roman" panose="02020603050405020304" pitchFamily="18" charset="0"/>
              </a:rPr>
              <a:t>в) критический ("красный") </a:t>
            </a:r>
            <a:r>
              <a:rPr lang="ru-RU" dirty="0">
                <a:latin typeface="Times New Roman" panose="02020603050405020304" pitchFamily="18" charset="0"/>
                <a:cs typeface="Times New Roman" panose="02020603050405020304" pitchFamily="18" charset="0"/>
              </a:rPr>
              <a:t>- при наличии информации о совершенном террористическом акте либо о совершении действий, создающих непосредственную угрозу террористического акта.</a:t>
            </a:r>
          </a:p>
        </p:txBody>
      </p:sp>
      <p:pic>
        <p:nvPicPr>
          <p:cNvPr id="4" name="Google Shape;55;p13">
            <a:extLst>
              <a:ext uri="{FF2B5EF4-FFF2-40B4-BE49-F238E27FC236}">
                <a16:creationId xmlns:a16="http://schemas.microsoft.com/office/drawing/2014/main" id="{4CA25B7E-FF81-9E3A-F823-0D98281CDE2E}"/>
              </a:ext>
            </a:extLst>
          </p:cNvPr>
          <p:cNvPicPr preferRelativeResize="0"/>
          <p:nvPr/>
        </p:nvPicPr>
        <p:blipFill>
          <a:blip r:embed="rId2">
            <a:alphaModFix/>
          </a:blip>
          <a:stretch>
            <a:fillRect/>
          </a:stretch>
        </p:blipFill>
        <p:spPr>
          <a:xfrm>
            <a:off x="0" y="1"/>
            <a:ext cx="12192000" cy="857837"/>
          </a:xfrm>
          <a:prstGeom prst="rect">
            <a:avLst/>
          </a:prstGeom>
          <a:noFill/>
          <a:ln>
            <a:noFill/>
          </a:ln>
        </p:spPr>
      </p:pic>
    </p:spTree>
    <p:extLst>
      <p:ext uri="{BB962C8B-B14F-4D97-AF65-F5344CB8AC3E}">
        <p14:creationId xmlns:p14="http://schemas.microsoft.com/office/powerpoint/2010/main" val="18300422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91AA6A-1B22-CD18-2297-C1F1248C3CCD}"/>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41640928-6F4A-4EBB-1D25-FBB0058AE847}"/>
              </a:ext>
            </a:extLst>
          </p:cNvPr>
          <p:cNvSpPr>
            <a:spLocks noGrp="1"/>
          </p:cNvSpPr>
          <p:nvPr>
            <p:ph type="title"/>
          </p:nvPr>
        </p:nvSpPr>
        <p:spPr>
          <a:xfrm>
            <a:off x="838200" y="1263192"/>
            <a:ext cx="10515600" cy="964824"/>
          </a:xfrm>
        </p:spPr>
        <p:txBody>
          <a:bodyPr>
            <a:normAutofit fontScale="90000"/>
          </a:bodyPr>
          <a:lstStyle/>
          <a:p>
            <a:r>
              <a:rPr lang="ru-RU" dirty="0" err="1">
                <a:latin typeface="Times New Roman" panose="02020603050405020304" pitchFamily="18" charset="0"/>
                <a:cs typeface="Times New Roman" panose="02020603050405020304" pitchFamily="18" charset="0"/>
              </a:rPr>
              <a:t>Устновление</a:t>
            </a:r>
            <a:r>
              <a:rPr lang="ru-RU" dirty="0">
                <a:latin typeface="Times New Roman" panose="02020603050405020304" pitchFamily="18" charset="0"/>
                <a:cs typeface="Times New Roman" panose="02020603050405020304" pitchFamily="18" charset="0"/>
              </a:rPr>
              <a:t> «Синего» и «желтого» уровней</a:t>
            </a:r>
          </a:p>
        </p:txBody>
      </p:sp>
      <p:sp>
        <p:nvSpPr>
          <p:cNvPr id="3" name="Объект 2">
            <a:extLst>
              <a:ext uri="{FF2B5EF4-FFF2-40B4-BE49-F238E27FC236}">
                <a16:creationId xmlns:a16="http://schemas.microsoft.com/office/drawing/2014/main" id="{6A85F72C-4BA9-A67F-24D0-11BB06DB2B8D}"/>
              </a:ext>
            </a:extLst>
          </p:cNvPr>
          <p:cNvSpPr>
            <a:spLocks noGrp="1"/>
          </p:cNvSpPr>
          <p:nvPr>
            <p:ph idx="1"/>
          </p:nvPr>
        </p:nvSpPr>
        <p:spPr>
          <a:xfrm>
            <a:off x="838200" y="2460395"/>
            <a:ext cx="10515600" cy="3716567"/>
          </a:xfrm>
        </p:spPr>
        <p:txBody>
          <a:bodyPr>
            <a:normAutofit fontScale="92500" lnSpcReduction="20000"/>
          </a:bodyPr>
          <a:lstStyle/>
          <a:p>
            <a:r>
              <a:rPr lang="ru-RU" dirty="0">
                <a:latin typeface="Times New Roman" panose="02020603050405020304" pitchFamily="18" charset="0"/>
                <a:cs typeface="Times New Roman" panose="02020603050405020304" pitchFamily="18" charset="0"/>
              </a:rPr>
              <a:t>Решение об установлении, изменении или отмене повышенного ("синего") и высокого ("желтого") уровней террористической опасности на территории (отдельных участках территории) субъекта Российской Федерации (объектах, находящихся на территории субъекта Российской Федерации) </a:t>
            </a:r>
            <a:r>
              <a:rPr lang="ru-RU" b="1" dirty="0">
                <a:latin typeface="Times New Roman" panose="02020603050405020304" pitchFamily="18" charset="0"/>
                <a:cs typeface="Times New Roman" panose="02020603050405020304" pitchFamily="18" charset="0"/>
              </a:rPr>
              <a:t>принимает председатель антитеррористической комиссии</a:t>
            </a:r>
            <a:r>
              <a:rPr lang="ru-RU" dirty="0">
                <a:latin typeface="Times New Roman" panose="02020603050405020304" pitchFamily="18" charset="0"/>
                <a:cs typeface="Times New Roman" panose="02020603050405020304" pitchFamily="18" charset="0"/>
              </a:rPr>
              <a:t> в соответствующем субъекте Российской Федерации по согласованию с руководителем территориального органа безопасности в соответствующем субъекте Российской Федерации;</a:t>
            </a:r>
          </a:p>
          <a:p>
            <a:r>
              <a:rPr lang="ru-RU" dirty="0">
                <a:latin typeface="Times New Roman" panose="02020603050405020304" pitchFamily="18" charset="0"/>
                <a:cs typeface="Times New Roman" panose="02020603050405020304" pitchFamily="18" charset="0"/>
              </a:rPr>
              <a:t>срок;</a:t>
            </a:r>
          </a:p>
          <a:p>
            <a:r>
              <a:rPr lang="ru-RU" dirty="0">
                <a:latin typeface="Times New Roman" panose="02020603050405020304" pitchFamily="18" charset="0"/>
                <a:cs typeface="Times New Roman" panose="02020603050405020304" pitchFamily="18" charset="0"/>
              </a:rPr>
              <a:t>границы;</a:t>
            </a:r>
          </a:p>
        </p:txBody>
      </p:sp>
      <p:pic>
        <p:nvPicPr>
          <p:cNvPr id="4" name="Google Shape;55;p13">
            <a:extLst>
              <a:ext uri="{FF2B5EF4-FFF2-40B4-BE49-F238E27FC236}">
                <a16:creationId xmlns:a16="http://schemas.microsoft.com/office/drawing/2014/main" id="{BC144E91-EAF8-3D9E-4FCB-084311125F40}"/>
              </a:ext>
            </a:extLst>
          </p:cNvPr>
          <p:cNvPicPr preferRelativeResize="0"/>
          <p:nvPr/>
        </p:nvPicPr>
        <p:blipFill>
          <a:blip r:embed="rId2">
            <a:alphaModFix/>
          </a:blip>
          <a:stretch>
            <a:fillRect/>
          </a:stretch>
        </p:blipFill>
        <p:spPr>
          <a:xfrm>
            <a:off x="0" y="1"/>
            <a:ext cx="12192000" cy="857837"/>
          </a:xfrm>
          <a:prstGeom prst="rect">
            <a:avLst/>
          </a:prstGeom>
          <a:noFill/>
          <a:ln>
            <a:noFill/>
          </a:ln>
        </p:spPr>
      </p:pic>
    </p:spTree>
    <p:extLst>
      <p:ext uri="{BB962C8B-B14F-4D97-AF65-F5344CB8AC3E}">
        <p14:creationId xmlns:p14="http://schemas.microsoft.com/office/powerpoint/2010/main" val="42018743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1230A3-060E-59F1-F027-A60ED235739F}"/>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1F5CB00A-D792-45E7-B701-CB6FE96C284C}"/>
              </a:ext>
            </a:extLst>
          </p:cNvPr>
          <p:cNvSpPr>
            <a:spLocks noGrp="1"/>
          </p:cNvSpPr>
          <p:nvPr>
            <p:ph type="title"/>
          </p:nvPr>
        </p:nvSpPr>
        <p:spPr>
          <a:xfrm>
            <a:off x="838200" y="1263192"/>
            <a:ext cx="10515600" cy="964824"/>
          </a:xfrm>
        </p:spPr>
        <p:txBody>
          <a:bodyPr/>
          <a:lstStyle/>
          <a:p>
            <a:r>
              <a:rPr lang="ru-RU" dirty="0">
                <a:latin typeface="Times New Roman" panose="02020603050405020304" pitchFamily="18" charset="0"/>
                <a:cs typeface="Times New Roman" panose="02020603050405020304" pitchFamily="18" charset="0"/>
              </a:rPr>
              <a:t>Установление «красного» уровня</a:t>
            </a:r>
          </a:p>
        </p:txBody>
      </p:sp>
      <p:sp>
        <p:nvSpPr>
          <p:cNvPr id="3" name="Объект 2">
            <a:extLst>
              <a:ext uri="{FF2B5EF4-FFF2-40B4-BE49-F238E27FC236}">
                <a16:creationId xmlns:a16="http://schemas.microsoft.com/office/drawing/2014/main" id="{4E6BD081-EDE8-146A-17CC-2EBC93C7ADA7}"/>
              </a:ext>
            </a:extLst>
          </p:cNvPr>
          <p:cNvSpPr>
            <a:spLocks noGrp="1"/>
          </p:cNvSpPr>
          <p:nvPr>
            <p:ph idx="1"/>
          </p:nvPr>
        </p:nvSpPr>
        <p:spPr>
          <a:xfrm>
            <a:off x="838200" y="2460395"/>
            <a:ext cx="10515600" cy="3716567"/>
          </a:xfrm>
        </p:spPr>
        <p:txBody>
          <a:bodyPr>
            <a:normAutofit fontScale="92500" lnSpcReduction="20000"/>
          </a:bodyPr>
          <a:lstStyle/>
          <a:p>
            <a:r>
              <a:rPr lang="ru-RU" dirty="0">
                <a:latin typeface="Times New Roman" panose="02020603050405020304" pitchFamily="18" charset="0"/>
                <a:cs typeface="Times New Roman" panose="02020603050405020304" pitchFamily="18" charset="0"/>
              </a:rPr>
              <a:t>Решение об установлении, изменении или отмене критического ("красного") уровня террористической опасности на территории (отдельных участках территории) субъекта Российской Федерации (объектах, находящихся на территории субъекта Российской Федерации) на основании представления председателя антитеррористической комиссии в соответствующем субъекте Российской Федерации принимает </a:t>
            </a:r>
            <a:r>
              <a:rPr lang="ru-RU" b="1" dirty="0">
                <a:latin typeface="Times New Roman" panose="02020603050405020304" pitchFamily="18" charset="0"/>
                <a:cs typeface="Times New Roman" panose="02020603050405020304" pitchFamily="18" charset="0"/>
              </a:rPr>
              <a:t>председатель Национального антитеррористического комитета; </a:t>
            </a:r>
          </a:p>
          <a:p>
            <a:r>
              <a:rPr lang="ru-RU" b="1" dirty="0">
                <a:latin typeface="Times New Roman" panose="02020603050405020304" pitchFamily="18" charset="0"/>
                <a:cs typeface="Times New Roman" panose="02020603050405020304" pitchFamily="18" charset="0"/>
              </a:rPr>
              <a:t>срок;</a:t>
            </a:r>
          </a:p>
          <a:p>
            <a:r>
              <a:rPr lang="ru-RU" b="1" dirty="0">
                <a:latin typeface="Times New Roman" panose="02020603050405020304" pitchFamily="18" charset="0"/>
                <a:cs typeface="Times New Roman" panose="02020603050405020304" pitchFamily="18" charset="0"/>
              </a:rPr>
              <a:t>границы;</a:t>
            </a:r>
          </a:p>
          <a:p>
            <a:r>
              <a:rPr lang="ru-RU" b="1" dirty="0">
                <a:latin typeface="Times New Roman" panose="02020603050405020304" pitchFamily="18" charset="0"/>
                <a:cs typeface="Times New Roman" panose="02020603050405020304" pitchFamily="18" charset="0"/>
              </a:rPr>
              <a:t>Перечень дополнительных мер.</a:t>
            </a:r>
          </a:p>
        </p:txBody>
      </p:sp>
      <p:pic>
        <p:nvPicPr>
          <p:cNvPr id="4" name="Google Shape;55;p13">
            <a:extLst>
              <a:ext uri="{FF2B5EF4-FFF2-40B4-BE49-F238E27FC236}">
                <a16:creationId xmlns:a16="http://schemas.microsoft.com/office/drawing/2014/main" id="{EB3A78D5-2E70-BA54-FE66-8C76C33D6174}"/>
              </a:ext>
            </a:extLst>
          </p:cNvPr>
          <p:cNvPicPr preferRelativeResize="0"/>
          <p:nvPr/>
        </p:nvPicPr>
        <p:blipFill>
          <a:blip r:embed="rId2">
            <a:alphaModFix/>
          </a:blip>
          <a:stretch>
            <a:fillRect/>
          </a:stretch>
        </p:blipFill>
        <p:spPr>
          <a:xfrm>
            <a:off x="0" y="1"/>
            <a:ext cx="12192000" cy="857837"/>
          </a:xfrm>
          <a:prstGeom prst="rect">
            <a:avLst/>
          </a:prstGeom>
          <a:noFill/>
          <a:ln>
            <a:noFill/>
          </a:ln>
        </p:spPr>
      </p:pic>
    </p:spTree>
    <p:extLst>
      <p:ext uri="{BB962C8B-B14F-4D97-AF65-F5344CB8AC3E}">
        <p14:creationId xmlns:p14="http://schemas.microsoft.com/office/powerpoint/2010/main" val="8392731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ADAC50-E3B2-BF2C-1D4A-CBDF5E178CB5}"/>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EB5F0EDD-562A-FC50-ECE7-D9BB57FF3D6A}"/>
              </a:ext>
            </a:extLst>
          </p:cNvPr>
          <p:cNvSpPr>
            <a:spLocks noGrp="1"/>
          </p:cNvSpPr>
          <p:nvPr>
            <p:ph type="title"/>
          </p:nvPr>
        </p:nvSpPr>
        <p:spPr>
          <a:xfrm>
            <a:off x="838200" y="1263192"/>
            <a:ext cx="10515600" cy="964824"/>
          </a:xfrm>
        </p:spPr>
        <p:txBody>
          <a:bodyPr/>
          <a:lstStyle/>
          <a:p>
            <a:endParaRPr lang="ru-RU" dirty="0">
              <a:latin typeface="Times New Roman" panose="02020603050405020304" pitchFamily="18" charset="0"/>
              <a:cs typeface="Times New Roman" panose="02020603050405020304" pitchFamily="18" charset="0"/>
            </a:endParaRPr>
          </a:p>
        </p:txBody>
      </p:sp>
      <p:sp>
        <p:nvSpPr>
          <p:cNvPr id="3" name="Объект 2">
            <a:extLst>
              <a:ext uri="{FF2B5EF4-FFF2-40B4-BE49-F238E27FC236}">
                <a16:creationId xmlns:a16="http://schemas.microsoft.com/office/drawing/2014/main" id="{34234BD1-22EB-24AD-AECD-43DE9C2D9917}"/>
              </a:ext>
            </a:extLst>
          </p:cNvPr>
          <p:cNvSpPr>
            <a:spLocks noGrp="1"/>
          </p:cNvSpPr>
          <p:nvPr>
            <p:ph idx="1"/>
          </p:nvPr>
        </p:nvSpPr>
        <p:spPr>
          <a:xfrm>
            <a:off x="838200" y="2460395"/>
            <a:ext cx="10515600" cy="3716567"/>
          </a:xfrm>
        </p:spPr>
        <p:txBody>
          <a:bodyPr/>
          <a:lstStyle/>
          <a:p>
            <a:r>
              <a:rPr lang="ru-RU" dirty="0">
                <a:latin typeface="Times New Roman" panose="02020603050405020304" pitchFamily="18" charset="0"/>
                <a:cs typeface="Times New Roman" panose="02020603050405020304" pitchFamily="18" charset="0"/>
              </a:rPr>
              <a:t>Уровень террористической опасности может устанавливаться на срок не более 15 суток.</a:t>
            </a:r>
          </a:p>
        </p:txBody>
      </p:sp>
      <p:pic>
        <p:nvPicPr>
          <p:cNvPr id="4" name="Google Shape;55;p13">
            <a:extLst>
              <a:ext uri="{FF2B5EF4-FFF2-40B4-BE49-F238E27FC236}">
                <a16:creationId xmlns:a16="http://schemas.microsoft.com/office/drawing/2014/main" id="{8D593DC7-7AD2-BB29-4755-5DB5B62EFEA7}"/>
              </a:ext>
            </a:extLst>
          </p:cNvPr>
          <p:cNvPicPr preferRelativeResize="0"/>
          <p:nvPr/>
        </p:nvPicPr>
        <p:blipFill>
          <a:blip r:embed="rId2">
            <a:alphaModFix/>
          </a:blip>
          <a:stretch>
            <a:fillRect/>
          </a:stretch>
        </p:blipFill>
        <p:spPr>
          <a:xfrm>
            <a:off x="0" y="1"/>
            <a:ext cx="12192000" cy="857837"/>
          </a:xfrm>
          <a:prstGeom prst="rect">
            <a:avLst/>
          </a:prstGeom>
          <a:noFill/>
          <a:ln>
            <a:noFill/>
          </a:ln>
        </p:spPr>
      </p:pic>
    </p:spTree>
    <p:extLst>
      <p:ext uri="{BB962C8B-B14F-4D97-AF65-F5344CB8AC3E}">
        <p14:creationId xmlns:p14="http://schemas.microsoft.com/office/powerpoint/2010/main" val="39945994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8C874D-385A-3777-5E64-1656BD7680F9}"/>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C04F63CA-70B6-1C65-8199-F49D980AE010}"/>
              </a:ext>
            </a:extLst>
          </p:cNvPr>
          <p:cNvSpPr>
            <a:spLocks noGrp="1"/>
          </p:cNvSpPr>
          <p:nvPr>
            <p:ph type="title"/>
          </p:nvPr>
        </p:nvSpPr>
        <p:spPr>
          <a:xfrm>
            <a:off x="838200" y="1263192"/>
            <a:ext cx="10515600" cy="964824"/>
          </a:xfrm>
        </p:spPr>
        <p:txBody>
          <a:bodyPr/>
          <a:lstStyle/>
          <a:p>
            <a:endParaRPr lang="ru-RU" dirty="0">
              <a:latin typeface="Times New Roman" panose="02020603050405020304" pitchFamily="18" charset="0"/>
              <a:cs typeface="Times New Roman" panose="02020603050405020304" pitchFamily="18" charset="0"/>
            </a:endParaRPr>
          </a:p>
        </p:txBody>
      </p:sp>
      <p:sp>
        <p:nvSpPr>
          <p:cNvPr id="3" name="Объект 2">
            <a:extLst>
              <a:ext uri="{FF2B5EF4-FFF2-40B4-BE49-F238E27FC236}">
                <a16:creationId xmlns:a16="http://schemas.microsoft.com/office/drawing/2014/main" id="{2A800529-4A5D-00CF-79E0-C9E9E6426A26}"/>
              </a:ext>
            </a:extLst>
          </p:cNvPr>
          <p:cNvSpPr>
            <a:spLocks noGrp="1"/>
          </p:cNvSpPr>
          <p:nvPr>
            <p:ph idx="1"/>
          </p:nvPr>
        </p:nvSpPr>
        <p:spPr>
          <a:xfrm>
            <a:off x="838200" y="2460395"/>
            <a:ext cx="10515600" cy="3716567"/>
          </a:xfrm>
        </p:spPr>
        <p:txBody>
          <a:bodyPr/>
          <a:lstStyle/>
          <a:p>
            <a:r>
              <a:rPr lang="ru-RU" dirty="0">
                <a:latin typeface="Times New Roman" panose="02020603050405020304" pitchFamily="18" charset="0"/>
                <a:cs typeface="Times New Roman" panose="02020603050405020304" pitchFamily="18" charset="0"/>
              </a:rPr>
              <a:t>Решение об установлении, изменении или отмене уровня террористической опасности, а также информация о сроках, на которые устанавливается уровень террористической опасности, и о границах участка территории Российской Федерации (об объекте), в пределах которого (на котором) он устанавливается, подлежат незамедлительному обнародованию через средства массовой информации.</a:t>
            </a:r>
          </a:p>
        </p:txBody>
      </p:sp>
      <p:pic>
        <p:nvPicPr>
          <p:cNvPr id="4" name="Google Shape;55;p13">
            <a:extLst>
              <a:ext uri="{FF2B5EF4-FFF2-40B4-BE49-F238E27FC236}">
                <a16:creationId xmlns:a16="http://schemas.microsoft.com/office/drawing/2014/main" id="{258615CE-0C80-FDE5-4772-00B4D46D2E0C}"/>
              </a:ext>
            </a:extLst>
          </p:cNvPr>
          <p:cNvPicPr preferRelativeResize="0"/>
          <p:nvPr/>
        </p:nvPicPr>
        <p:blipFill>
          <a:blip r:embed="rId2">
            <a:alphaModFix/>
          </a:blip>
          <a:stretch>
            <a:fillRect/>
          </a:stretch>
        </p:blipFill>
        <p:spPr>
          <a:xfrm>
            <a:off x="0" y="1"/>
            <a:ext cx="12192000" cy="857837"/>
          </a:xfrm>
          <a:prstGeom prst="rect">
            <a:avLst/>
          </a:prstGeom>
          <a:noFill/>
          <a:ln>
            <a:noFill/>
          </a:ln>
        </p:spPr>
      </p:pic>
    </p:spTree>
    <p:extLst>
      <p:ext uri="{BB962C8B-B14F-4D97-AF65-F5344CB8AC3E}">
        <p14:creationId xmlns:p14="http://schemas.microsoft.com/office/powerpoint/2010/main" val="42278035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A29134-48AA-7176-E59C-E7758D88D5AD}"/>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5C4578E9-3990-7B98-FED5-105C272D3F98}"/>
              </a:ext>
            </a:extLst>
          </p:cNvPr>
          <p:cNvSpPr>
            <a:spLocks noGrp="1"/>
          </p:cNvSpPr>
          <p:nvPr>
            <p:ph type="title"/>
          </p:nvPr>
        </p:nvSpPr>
        <p:spPr>
          <a:xfrm>
            <a:off x="838200" y="1263192"/>
            <a:ext cx="10515600" cy="964824"/>
          </a:xfrm>
        </p:spPr>
        <p:txBody>
          <a:bodyPr>
            <a:normAutofit fontScale="90000"/>
          </a:bodyPr>
          <a:lstStyle/>
          <a:p>
            <a:r>
              <a:rPr lang="ru-RU" dirty="0">
                <a:latin typeface="Times New Roman" panose="02020603050405020304" pitchFamily="18" charset="0"/>
                <a:cs typeface="Times New Roman" panose="02020603050405020304" pitchFamily="18" charset="0"/>
              </a:rPr>
              <a:t>Дополнительные меры при повышенном ("синем") уровне террористической опасности:</a:t>
            </a:r>
          </a:p>
        </p:txBody>
      </p:sp>
      <p:sp>
        <p:nvSpPr>
          <p:cNvPr id="3" name="Объект 2">
            <a:extLst>
              <a:ext uri="{FF2B5EF4-FFF2-40B4-BE49-F238E27FC236}">
                <a16:creationId xmlns:a16="http://schemas.microsoft.com/office/drawing/2014/main" id="{152D5FD4-A490-388D-FCFE-2E693A0A46D2}"/>
              </a:ext>
            </a:extLst>
          </p:cNvPr>
          <p:cNvSpPr>
            <a:spLocks noGrp="1"/>
          </p:cNvSpPr>
          <p:nvPr>
            <p:ph idx="1"/>
          </p:nvPr>
        </p:nvSpPr>
        <p:spPr>
          <a:xfrm>
            <a:off x="838200" y="2460395"/>
            <a:ext cx="10515600" cy="3716567"/>
          </a:xfrm>
        </p:spPr>
        <p:txBody>
          <a:bodyPr/>
          <a:lstStyle/>
          <a:p>
            <a:r>
              <a:rPr lang="ru-RU" dirty="0">
                <a:latin typeface="Times New Roman" panose="02020603050405020304" pitchFamily="18" charset="0"/>
                <a:cs typeface="Times New Roman" panose="02020603050405020304" pitchFamily="18" charset="0"/>
              </a:rPr>
              <a:t>Проверка информации;</a:t>
            </a:r>
          </a:p>
          <a:p>
            <a:r>
              <a:rPr lang="ru-RU" dirty="0">
                <a:latin typeface="Times New Roman" panose="02020603050405020304" pitchFamily="18" charset="0"/>
                <a:cs typeface="Times New Roman" panose="02020603050405020304" pitchFamily="18" charset="0"/>
              </a:rPr>
              <a:t>дополнительные инструктажи с привлечением специалистов;</a:t>
            </a:r>
          </a:p>
          <a:p>
            <a:r>
              <a:rPr lang="ru-RU" dirty="0">
                <a:latin typeface="Times New Roman" panose="02020603050405020304" pitchFamily="18" charset="0"/>
                <a:cs typeface="Times New Roman" panose="02020603050405020304" pitchFamily="18" charset="0"/>
              </a:rPr>
              <a:t>выставление усиленных патрулей;</a:t>
            </a:r>
          </a:p>
          <a:p>
            <a:r>
              <a:rPr lang="ru-RU" dirty="0">
                <a:latin typeface="Times New Roman" panose="02020603050405020304" pitchFamily="18" charset="0"/>
                <a:cs typeface="Times New Roman" panose="02020603050405020304" pitchFamily="18" charset="0"/>
              </a:rPr>
              <a:t>усиление досмотровых мероприятий;</a:t>
            </a:r>
          </a:p>
          <a:p>
            <a:r>
              <a:rPr lang="ru-RU" dirty="0">
                <a:latin typeface="Times New Roman" panose="02020603050405020304" pitchFamily="18" charset="0"/>
                <a:cs typeface="Times New Roman" panose="02020603050405020304" pitchFamily="18" charset="0"/>
              </a:rPr>
              <a:t>проведение проверок объектов инфраструктуры;</a:t>
            </a:r>
          </a:p>
          <a:p>
            <a:r>
              <a:rPr lang="ru-RU" dirty="0">
                <a:latin typeface="Times New Roman" panose="02020603050405020304" pitchFamily="18" charset="0"/>
                <a:cs typeface="Times New Roman" panose="02020603050405020304" pitchFamily="18" charset="0"/>
              </a:rPr>
              <a:t>информирование населения;</a:t>
            </a:r>
          </a:p>
          <a:p>
            <a:r>
              <a:rPr lang="ru-RU" dirty="0">
                <a:latin typeface="Times New Roman" panose="02020603050405020304" pitchFamily="18" charset="0"/>
                <a:cs typeface="Times New Roman" panose="02020603050405020304" pitchFamily="18" charset="0"/>
              </a:rPr>
              <a:t>…</a:t>
            </a:r>
          </a:p>
          <a:p>
            <a:endParaRPr lang="ru-RU" dirty="0">
              <a:latin typeface="Times New Roman" panose="02020603050405020304" pitchFamily="18" charset="0"/>
              <a:cs typeface="Times New Roman" panose="02020603050405020304" pitchFamily="18" charset="0"/>
            </a:endParaRPr>
          </a:p>
          <a:p>
            <a:endParaRPr lang="ru-RU" dirty="0">
              <a:latin typeface="Times New Roman" panose="02020603050405020304" pitchFamily="18" charset="0"/>
              <a:cs typeface="Times New Roman" panose="02020603050405020304" pitchFamily="18" charset="0"/>
            </a:endParaRPr>
          </a:p>
          <a:p>
            <a:endParaRPr lang="ru-RU" dirty="0">
              <a:latin typeface="Times New Roman" panose="02020603050405020304" pitchFamily="18" charset="0"/>
              <a:cs typeface="Times New Roman" panose="02020603050405020304" pitchFamily="18" charset="0"/>
            </a:endParaRPr>
          </a:p>
        </p:txBody>
      </p:sp>
      <p:pic>
        <p:nvPicPr>
          <p:cNvPr id="4" name="Google Shape;55;p13">
            <a:extLst>
              <a:ext uri="{FF2B5EF4-FFF2-40B4-BE49-F238E27FC236}">
                <a16:creationId xmlns:a16="http://schemas.microsoft.com/office/drawing/2014/main" id="{33E8C707-06C3-8C6B-548A-B006F29467E8}"/>
              </a:ext>
            </a:extLst>
          </p:cNvPr>
          <p:cNvPicPr preferRelativeResize="0"/>
          <p:nvPr/>
        </p:nvPicPr>
        <p:blipFill>
          <a:blip r:embed="rId2">
            <a:alphaModFix/>
          </a:blip>
          <a:stretch>
            <a:fillRect/>
          </a:stretch>
        </p:blipFill>
        <p:spPr>
          <a:xfrm>
            <a:off x="0" y="1"/>
            <a:ext cx="12192000" cy="857837"/>
          </a:xfrm>
          <a:prstGeom prst="rect">
            <a:avLst/>
          </a:prstGeom>
          <a:noFill/>
          <a:ln>
            <a:noFill/>
          </a:ln>
        </p:spPr>
      </p:pic>
    </p:spTree>
    <p:extLst>
      <p:ext uri="{BB962C8B-B14F-4D97-AF65-F5344CB8AC3E}">
        <p14:creationId xmlns:p14="http://schemas.microsoft.com/office/powerpoint/2010/main" val="13626578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F8A095-A8CE-7E80-7DA2-356A346DC61A}"/>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B78FAB25-824D-A444-8E08-A860515A1291}"/>
              </a:ext>
            </a:extLst>
          </p:cNvPr>
          <p:cNvSpPr>
            <a:spLocks noGrp="1"/>
          </p:cNvSpPr>
          <p:nvPr>
            <p:ph type="title"/>
          </p:nvPr>
        </p:nvSpPr>
        <p:spPr>
          <a:xfrm>
            <a:off x="838200" y="1263192"/>
            <a:ext cx="10515600" cy="1432874"/>
          </a:xfrm>
        </p:spPr>
        <p:txBody>
          <a:bodyPr>
            <a:noAutofit/>
          </a:bodyPr>
          <a:lstStyle/>
          <a:p>
            <a:r>
              <a:rPr lang="ru-RU" sz="4000" dirty="0">
                <a:latin typeface="Times New Roman" panose="02020603050405020304" pitchFamily="18" charset="0"/>
                <a:cs typeface="Times New Roman" panose="02020603050405020304" pitchFamily="18" charset="0"/>
              </a:rPr>
              <a:t>Дополнительные меры при высоком ("желтом") уровне террористической опасности:</a:t>
            </a:r>
          </a:p>
        </p:txBody>
      </p:sp>
      <p:sp>
        <p:nvSpPr>
          <p:cNvPr id="3" name="Объект 2">
            <a:extLst>
              <a:ext uri="{FF2B5EF4-FFF2-40B4-BE49-F238E27FC236}">
                <a16:creationId xmlns:a16="http://schemas.microsoft.com/office/drawing/2014/main" id="{55AED987-9BCB-3E50-6B70-6E357F3F81ED}"/>
              </a:ext>
            </a:extLst>
          </p:cNvPr>
          <p:cNvSpPr>
            <a:spLocks noGrp="1"/>
          </p:cNvSpPr>
          <p:nvPr>
            <p:ph idx="1"/>
          </p:nvPr>
        </p:nvSpPr>
        <p:spPr>
          <a:xfrm>
            <a:off x="838200" y="2941163"/>
            <a:ext cx="10515600" cy="3235799"/>
          </a:xfrm>
        </p:spPr>
        <p:txBody>
          <a:bodyPr>
            <a:normAutofit fontScale="77500" lnSpcReduction="20000"/>
          </a:bodyPr>
          <a:lstStyle/>
          <a:p>
            <a:r>
              <a:rPr lang="ru-RU" dirty="0">
                <a:latin typeface="Times New Roman" panose="02020603050405020304" pitchFamily="18" charset="0"/>
                <a:cs typeface="Times New Roman" panose="02020603050405020304" pitchFamily="18" charset="0"/>
              </a:rPr>
              <a:t>Организация розыска причастных лиц;</a:t>
            </a:r>
          </a:p>
          <a:p>
            <a:r>
              <a:rPr lang="ru-RU" dirty="0">
                <a:latin typeface="Times New Roman" panose="02020603050405020304" pitchFamily="18" charset="0"/>
                <a:cs typeface="Times New Roman" panose="02020603050405020304" pitchFamily="18" charset="0"/>
              </a:rPr>
              <a:t>усиление контроля за регистрацией граждан и порядка пребывания иностранных граждан;</a:t>
            </a:r>
          </a:p>
          <a:p>
            <a:r>
              <a:rPr lang="ru-RU" dirty="0">
                <a:latin typeface="Times New Roman" panose="02020603050405020304" pitchFamily="18" charset="0"/>
                <a:cs typeface="Times New Roman" panose="02020603050405020304" pitchFamily="18" charset="0"/>
              </a:rPr>
              <a:t>уточнение расчетов сил и средств;</a:t>
            </a:r>
          </a:p>
          <a:p>
            <a:r>
              <a:rPr lang="ru-RU" dirty="0">
                <a:latin typeface="Times New Roman" panose="02020603050405020304" pitchFamily="18" charset="0"/>
                <a:cs typeface="Times New Roman" panose="02020603050405020304" pitchFamily="18" charset="0"/>
              </a:rPr>
              <a:t>проведение дополнительных тренировок;</a:t>
            </a:r>
          </a:p>
          <a:p>
            <a:r>
              <a:rPr lang="ru-RU" dirty="0">
                <a:latin typeface="Times New Roman" panose="02020603050405020304" pitchFamily="18" charset="0"/>
                <a:cs typeface="Times New Roman" panose="02020603050405020304" pitchFamily="18" charset="0"/>
              </a:rPr>
              <a:t>проверка готовности персонала и подразделений потенциальных объектов террористических посягательств;</a:t>
            </a:r>
          </a:p>
          <a:p>
            <a:r>
              <a:rPr lang="ru-RU" dirty="0">
                <a:latin typeface="Times New Roman" panose="02020603050405020304" pitchFamily="18" charset="0"/>
                <a:cs typeface="Times New Roman" panose="02020603050405020304" pitchFamily="18" charset="0"/>
              </a:rPr>
              <a:t>определение мест, пригодных для временного размещения людей;</a:t>
            </a:r>
          </a:p>
          <a:p>
            <a:r>
              <a:rPr lang="ru-RU" dirty="0">
                <a:latin typeface="Times New Roman" panose="02020603050405020304" pitchFamily="18" charset="0"/>
                <a:cs typeface="Times New Roman" panose="02020603050405020304" pitchFamily="18" charset="0"/>
              </a:rPr>
              <a:t>перевод соответствующих медицинских организаций в режим повышенной готовности и оценка их возможностей.</a:t>
            </a:r>
          </a:p>
        </p:txBody>
      </p:sp>
      <p:pic>
        <p:nvPicPr>
          <p:cNvPr id="4" name="Google Shape;55;p13">
            <a:extLst>
              <a:ext uri="{FF2B5EF4-FFF2-40B4-BE49-F238E27FC236}">
                <a16:creationId xmlns:a16="http://schemas.microsoft.com/office/drawing/2014/main" id="{A6267556-83C3-25A0-7BF2-B69C921D386A}"/>
              </a:ext>
            </a:extLst>
          </p:cNvPr>
          <p:cNvPicPr preferRelativeResize="0"/>
          <p:nvPr/>
        </p:nvPicPr>
        <p:blipFill>
          <a:blip r:embed="rId2">
            <a:alphaModFix/>
          </a:blip>
          <a:stretch>
            <a:fillRect/>
          </a:stretch>
        </p:blipFill>
        <p:spPr>
          <a:xfrm>
            <a:off x="0" y="1"/>
            <a:ext cx="12192000" cy="857837"/>
          </a:xfrm>
          <a:prstGeom prst="rect">
            <a:avLst/>
          </a:prstGeom>
          <a:noFill/>
          <a:ln>
            <a:noFill/>
          </a:ln>
        </p:spPr>
      </p:pic>
    </p:spTree>
    <p:extLst>
      <p:ext uri="{BB962C8B-B14F-4D97-AF65-F5344CB8AC3E}">
        <p14:creationId xmlns:p14="http://schemas.microsoft.com/office/powerpoint/2010/main" val="2082444869"/>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TotalTime>
  <Words>517</Words>
  <Application>Microsoft Office PowerPoint</Application>
  <PresentationFormat>Широкоэкранный</PresentationFormat>
  <Paragraphs>42</Paragraphs>
  <Slides>11</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11</vt:i4>
      </vt:variant>
    </vt:vector>
  </HeadingPairs>
  <TitlesOfParts>
    <vt:vector size="16" baseType="lpstr">
      <vt:lpstr>Arial</vt:lpstr>
      <vt:lpstr>Calibri</vt:lpstr>
      <vt:lpstr>Calibri Light</vt:lpstr>
      <vt:lpstr>Times New Roman</vt:lpstr>
      <vt:lpstr>Тема Office</vt:lpstr>
      <vt:lpstr>Уровни террористической опасности</vt:lpstr>
      <vt:lpstr>Федеральным законом от 6 марта 2006 г. № 35-ФЗ «О противодействии терроризму» </vt:lpstr>
      <vt:lpstr>На отдельных участках территории Российской Федерации (объектах) могут устанавливаться следующие уровни террористической опасности:</vt:lpstr>
      <vt:lpstr>Устновление «Синего» и «желтого» уровней</vt:lpstr>
      <vt:lpstr>Установление «красного» уровня</vt:lpstr>
      <vt:lpstr>Презентация PowerPoint</vt:lpstr>
      <vt:lpstr>Презентация PowerPoint</vt:lpstr>
      <vt:lpstr>Дополнительные меры при повышенном ("синем") уровне террористической опасности:</vt:lpstr>
      <vt:lpstr>Дополнительные меры при высоком ("желтом") уровне террористической опасности:</vt:lpstr>
      <vt:lpstr>Дополнительные меры при установлении критического ("красного") уровня террористической опасности</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Егор Горбунов</dc:creator>
  <cp:lastModifiedBy>Егор Горбунов</cp:lastModifiedBy>
  <cp:revision>1</cp:revision>
  <dcterms:created xsi:type="dcterms:W3CDTF">2025-03-23T14:04:54Z</dcterms:created>
  <dcterms:modified xsi:type="dcterms:W3CDTF">2025-03-23T15:05:19Z</dcterms:modified>
</cp:coreProperties>
</file>