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88"/>
  </p:notesMasterIdLst>
  <p:sldIdLst>
    <p:sldId id="256" r:id="rId2"/>
    <p:sldId id="257" r:id="rId3"/>
    <p:sldId id="258" r:id="rId4"/>
    <p:sldId id="259" r:id="rId5"/>
    <p:sldId id="260" r:id="rId6"/>
    <p:sldId id="261" r:id="rId7"/>
    <p:sldId id="264" r:id="rId8"/>
    <p:sldId id="265" r:id="rId9"/>
    <p:sldId id="266" r:id="rId10"/>
    <p:sldId id="267" r:id="rId11"/>
    <p:sldId id="268" r:id="rId12"/>
    <p:sldId id="269" r:id="rId13"/>
    <p:sldId id="320" r:id="rId14"/>
    <p:sldId id="321" r:id="rId15"/>
    <p:sldId id="322" r:id="rId16"/>
    <p:sldId id="270" r:id="rId17"/>
    <p:sldId id="271" r:id="rId18"/>
    <p:sldId id="272" r:id="rId19"/>
    <p:sldId id="323" r:id="rId20"/>
    <p:sldId id="324" r:id="rId21"/>
    <p:sldId id="325" r:id="rId22"/>
    <p:sldId id="273" r:id="rId23"/>
    <p:sldId id="274" r:id="rId24"/>
    <p:sldId id="276" r:id="rId25"/>
    <p:sldId id="277" r:id="rId26"/>
    <p:sldId id="326" r:id="rId27"/>
    <p:sldId id="327" r:id="rId28"/>
    <p:sldId id="278" r:id="rId29"/>
    <p:sldId id="279" r:id="rId30"/>
    <p:sldId id="280" r:id="rId31"/>
    <p:sldId id="281" r:id="rId32"/>
    <p:sldId id="282" r:id="rId33"/>
    <p:sldId id="283" r:id="rId34"/>
    <p:sldId id="284" r:id="rId35"/>
    <p:sldId id="285" r:id="rId36"/>
    <p:sldId id="286" r:id="rId37"/>
    <p:sldId id="287" r:id="rId38"/>
    <p:sldId id="288" r:id="rId39"/>
    <p:sldId id="335" r:id="rId40"/>
    <p:sldId id="336" r:id="rId41"/>
    <p:sldId id="388" r:id="rId42"/>
    <p:sldId id="389" r:id="rId43"/>
    <p:sldId id="390" r:id="rId44"/>
    <p:sldId id="391" r:id="rId45"/>
    <p:sldId id="392" r:id="rId46"/>
    <p:sldId id="394" r:id="rId47"/>
    <p:sldId id="395" r:id="rId48"/>
    <p:sldId id="396" r:id="rId49"/>
    <p:sldId id="397" r:id="rId50"/>
    <p:sldId id="361" r:id="rId51"/>
    <p:sldId id="362" r:id="rId52"/>
    <p:sldId id="363" r:id="rId53"/>
    <p:sldId id="365" r:id="rId54"/>
    <p:sldId id="375" r:id="rId55"/>
    <p:sldId id="376" r:id="rId56"/>
    <p:sldId id="398" r:id="rId57"/>
    <p:sldId id="377" r:id="rId58"/>
    <p:sldId id="378" r:id="rId59"/>
    <p:sldId id="289" r:id="rId60"/>
    <p:sldId id="290" r:id="rId61"/>
    <p:sldId id="291" r:id="rId62"/>
    <p:sldId id="292" r:id="rId63"/>
    <p:sldId id="293" r:id="rId64"/>
    <p:sldId id="296" r:id="rId65"/>
    <p:sldId id="297" r:id="rId66"/>
    <p:sldId id="298" r:id="rId67"/>
    <p:sldId id="300" r:id="rId68"/>
    <p:sldId id="331" r:id="rId69"/>
    <p:sldId id="399" r:id="rId70"/>
    <p:sldId id="400" r:id="rId71"/>
    <p:sldId id="303" r:id="rId72"/>
    <p:sldId id="401" r:id="rId73"/>
    <p:sldId id="305" r:id="rId74"/>
    <p:sldId id="306" r:id="rId75"/>
    <p:sldId id="307" r:id="rId76"/>
    <p:sldId id="308" r:id="rId77"/>
    <p:sldId id="309" r:id="rId78"/>
    <p:sldId id="310" r:id="rId79"/>
    <p:sldId id="311" r:id="rId80"/>
    <p:sldId id="312" r:id="rId81"/>
    <p:sldId id="313" r:id="rId82"/>
    <p:sldId id="314" r:id="rId83"/>
    <p:sldId id="315" r:id="rId84"/>
    <p:sldId id="316" r:id="rId85"/>
    <p:sldId id="317" r:id="rId86"/>
    <p:sldId id="333" r:id="rId8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f4f48b9600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f4f48b960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f4f48b960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f4f48b960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c70e49462e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c70e49462e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c70e49462e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c70e49462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c70e49462e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c70e49462e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f4f48b9600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f4f48b960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a:extLst>
            <a:ext uri="{FF2B5EF4-FFF2-40B4-BE49-F238E27FC236}">
              <a16:creationId xmlns:a16="http://schemas.microsoft.com/office/drawing/2014/main" id="{C71D27C8-3B06-3F4D-1BF7-767EBB3E69B5}"/>
            </a:ext>
          </a:extLst>
        </p:cNvPr>
        <p:cNvGrpSpPr/>
        <p:nvPr/>
      </p:nvGrpSpPr>
      <p:grpSpPr>
        <a:xfrm>
          <a:off x="0" y="0"/>
          <a:ext cx="0" cy="0"/>
          <a:chOff x="0" y="0"/>
          <a:chExt cx="0" cy="0"/>
        </a:xfrm>
      </p:grpSpPr>
      <p:sp>
        <p:nvSpPr>
          <p:cNvPr id="179" name="Google Shape;179;g1f4f48b9600_0_34:notes">
            <a:extLst>
              <a:ext uri="{FF2B5EF4-FFF2-40B4-BE49-F238E27FC236}">
                <a16:creationId xmlns:a16="http://schemas.microsoft.com/office/drawing/2014/main" id="{C07B4CAA-6F2D-5270-DFF8-37AAAB476EA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f4f48b9600_0_34:notes">
            <a:extLst>
              <a:ext uri="{FF2B5EF4-FFF2-40B4-BE49-F238E27FC236}">
                <a16:creationId xmlns:a16="http://schemas.microsoft.com/office/drawing/2014/main" id="{B96176FA-7C95-8ED2-1CC3-826B198D564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0544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a:extLst>
            <a:ext uri="{FF2B5EF4-FFF2-40B4-BE49-F238E27FC236}">
              <a16:creationId xmlns:a16="http://schemas.microsoft.com/office/drawing/2014/main" id="{69E88B4E-494D-2089-43FD-BE0B4215EB33}"/>
            </a:ext>
          </a:extLst>
        </p:cNvPr>
        <p:cNvGrpSpPr/>
        <p:nvPr/>
      </p:nvGrpSpPr>
      <p:grpSpPr>
        <a:xfrm>
          <a:off x="0" y="0"/>
          <a:ext cx="0" cy="0"/>
          <a:chOff x="0" y="0"/>
          <a:chExt cx="0" cy="0"/>
        </a:xfrm>
      </p:grpSpPr>
      <p:sp>
        <p:nvSpPr>
          <p:cNvPr id="179" name="Google Shape;179;g1f4f48b9600_0_34:notes">
            <a:extLst>
              <a:ext uri="{FF2B5EF4-FFF2-40B4-BE49-F238E27FC236}">
                <a16:creationId xmlns:a16="http://schemas.microsoft.com/office/drawing/2014/main" id="{ABFA9F57-AF69-0324-8BD2-9AE359AB4A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f4f48b9600_0_34:notes">
            <a:extLst>
              <a:ext uri="{FF2B5EF4-FFF2-40B4-BE49-F238E27FC236}">
                <a16:creationId xmlns:a16="http://schemas.microsoft.com/office/drawing/2014/main" id="{4008DCC4-E91B-704E-0598-B6DAD2E657C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5677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c70e49462e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c70e49462e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f4f48b9600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f4f48b960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c70e49462e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c70e49462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c70e49462e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c70e49462e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c70e49462e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c70e49462e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c70e49462e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c70e49462e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c70e49462e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c70e49462e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c70e49462e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c70e49462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c70e49462e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c70e49462e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c70e49462e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c70e49462e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c70e49462e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c70e49462e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c70e49462e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c70e49462e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c70e49462e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c70e49462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e1988095a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e1988095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c70e49462e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c70e49462e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c70e49462e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c70e49462e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c70e49462e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c70e49462e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d3f1cc7891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d3f1cc7891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0f6132b82f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0f6132b82f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0f6132b82f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0f6132b82f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0f6132b82f_1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0f6132b82f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0f6132b82f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0f6132b82f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0f6132b82f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0f6132b82f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0f6132b82f_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0f6132b82f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c70e49462e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c70e49462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140eab656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140eab65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140eab656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140eab656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0a6c75d7c4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0a6c75d7c4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0f29e0dc6c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0f29e0dc6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0f29e0dc6c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0f29e0dc6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0f29e0dc6c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0f29e0dc6c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0f7f968541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0f7f968541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0f7f968541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0f7f968541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d4eb66500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d4eb6650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d4eb665000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d4eb66500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c70e49462e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c70e49462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d4eb665000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d4eb66500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d4eb665000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d4eb66500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c70e49462e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c70e49462e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c70e49462e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c70e49462e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c70e49462e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c70e49462e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c70e49462e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c70e49462e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c70e49462e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c70e49462e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c70e49462e_0_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2c70e49462e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c70e49462e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c70e49462e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c70e49462e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c70e49462e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c70e49462e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c70e49462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c70e49462e_0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c70e49462e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0def46137f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30def46137f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c70e49462e_0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c70e49462e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a:extLst>
            <a:ext uri="{FF2B5EF4-FFF2-40B4-BE49-F238E27FC236}">
              <a16:creationId xmlns:a16="http://schemas.microsoft.com/office/drawing/2014/main" id="{C6B518D0-E670-0CDB-2A3E-BF688709CA07}"/>
            </a:ext>
          </a:extLst>
        </p:cNvPr>
        <p:cNvGrpSpPr/>
        <p:nvPr/>
      </p:nvGrpSpPr>
      <p:grpSpPr>
        <a:xfrm>
          <a:off x="0" y="0"/>
          <a:ext cx="0" cy="0"/>
          <a:chOff x="0" y="0"/>
          <a:chExt cx="0" cy="0"/>
        </a:xfrm>
      </p:grpSpPr>
      <p:sp>
        <p:nvSpPr>
          <p:cNvPr id="451" name="Google Shape;451;g30da521f6c6_0_25:notes">
            <a:extLst>
              <a:ext uri="{FF2B5EF4-FFF2-40B4-BE49-F238E27FC236}">
                <a16:creationId xmlns:a16="http://schemas.microsoft.com/office/drawing/2014/main" id="{997E901A-7BFD-D8EE-56FB-99FE51E130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30da521f6c6_0_25:notes">
            <a:extLst>
              <a:ext uri="{FF2B5EF4-FFF2-40B4-BE49-F238E27FC236}">
                <a16:creationId xmlns:a16="http://schemas.microsoft.com/office/drawing/2014/main" id="{2EF49C50-0538-1612-3EE4-2F77F5E39D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69643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c70e49462e_0_3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c70e49462e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c70e49462e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c70e49462e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c70e49462e_0_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c70e49462e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c70e49462e_0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2c70e49462e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c70e49462e_0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c70e49462e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c70e49462e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2c70e49462e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c70e49462e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c70e49462e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c70e49462e_0_3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2c70e49462e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c70e49462e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2c70e49462e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c70e49462e_0_3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2c70e49462e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f4f48b9600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1f4f48b9600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f4f48b9600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f4f48b9600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1f4f48b9600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1f4f48b9600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c70e49462e_0_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2c70e49462e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d3f1cc7891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d3f1cc7891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c70e49462e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c70e49462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c70e49462e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c70e49462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3/24/2025</a:t>
            </a:fld>
            <a:endParaRPr lang="en-US"/>
          </a:p>
        </p:txBody>
      </p:sp>
      <p:sp>
        <p:nvSpPr>
          <p:cNvPr id="4" name="Holder 4"/>
          <p:cNvSpPr>
            <a:spLocks noGrp="1"/>
          </p:cNvSpPr>
          <p:nvPr>
            <p:ph type="sldNum" sz="quarter" idx="7"/>
          </p:nvPr>
        </p:nvSpPr>
        <p:spPr/>
        <p:txBody>
          <a:bodyPr lIns="0" tIns="0" rIns="0" bIns="0"/>
          <a:lstStyle>
            <a:lvl1pPr>
              <a:defRPr sz="1200" b="0" i="0">
                <a:solidFill>
                  <a:srgbClr val="8A8A8A"/>
                </a:solidFill>
                <a:latin typeface="Arial MT"/>
                <a:cs typeface="Arial MT"/>
              </a:defRPr>
            </a:lvl1pPr>
          </a:lstStyle>
          <a:p>
            <a:pPr marL="149225">
              <a:lnSpc>
                <a:spcPct val="100000"/>
              </a:lnSpc>
              <a:spcBef>
                <a:spcPts val="309"/>
              </a:spcBef>
            </a:pPr>
            <a:fld id="{81D60167-4931-47E6-BA6A-407CBD079E47}" type="slidenum">
              <a:rPr spc="-50" dirty="0"/>
              <a:t>‹#›</a:t>
            </a:fld>
            <a:endParaRPr spc="-50" dirty="0"/>
          </a:p>
        </p:txBody>
      </p:sp>
    </p:spTree>
    <p:extLst>
      <p:ext uri="{BB962C8B-B14F-4D97-AF65-F5344CB8AC3E}">
        <p14:creationId xmlns:p14="http://schemas.microsoft.com/office/powerpoint/2010/main" val="2656802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1.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50.jpeg"/><Relationship Id="rId4" Type="http://schemas.openxmlformats.org/officeDocument/2006/relationships/image" Target="../media/image49.jp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6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744575"/>
            <a:ext cx="8520600" cy="1827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ru" sz="2400">
                <a:latin typeface="Times New Roman"/>
                <a:ea typeface="Times New Roman"/>
                <a:cs typeface="Times New Roman"/>
                <a:sym typeface="Times New Roman"/>
              </a:rPr>
              <a:t>Организация противодействия идеологии терроризма в Российской Федерации (в соответствии с Комплексным планом противодействия идеологии терроризма в Российской Федерации на 2024 – 2028 годы)</a:t>
            </a:r>
            <a:endParaRPr sz="2400">
              <a:latin typeface="Times New Roman"/>
              <a:ea typeface="Times New Roman"/>
              <a:cs typeface="Times New Roman"/>
              <a:sym typeface="Times New Roman"/>
            </a:endParaRPr>
          </a:p>
        </p:txBody>
      </p:sp>
      <p:pic>
        <p:nvPicPr>
          <p:cNvPr id="55" name="Google Shape;55;p13"/>
          <p:cNvPicPr preferRelativeResize="0"/>
          <p:nvPr/>
        </p:nvPicPr>
        <p:blipFill>
          <a:blip r:embed="rId3">
            <a:alphaModFix/>
          </a:blip>
          <a:stretch>
            <a:fillRect/>
          </a:stretch>
        </p:blipFill>
        <p:spPr>
          <a:xfrm>
            <a:off x="0" y="2"/>
            <a:ext cx="9144000" cy="768096"/>
          </a:xfrm>
          <a:prstGeom prst="rect">
            <a:avLst/>
          </a:prstGeom>
          <a:noFill/>
          <a:ln>
            <a:noFill/>
          </a:ln>
        </p:spPr>
      </p:pic>
      <p:pic>
        <p:nvPicPr>
          <p:cNvPr id="56" name="Google Shape;56;p13"/>
          <p:cNvPicPr preferRelativeResize="0"/>
          <p:nvPr/>
        </p:nvPicPr>
        <p:blipFill>
          <a:blip r:embed="rId4">
            <a:alphaModFix/>
          </a:blip>
          <a:stretch>
            <a:fillRect/>
          </a:stretch>
        </p:blipFill>
        <p:spPr>
          <a:xfrm>
            <a:off x="3748875" y="2694325"/>
            <a:ext cx="1646250" cy="2266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4"/>
          <p:cNvSpPr txBox="1">
            <a:spLocks noGrp="1"/>
          </p:cNvSpPr>
          <p:nvPr>
            <p:ph type="title"/>
          </p:nvPr>
        </p:nvSpPr>
        <p:spPr>
          <a:xfrm>
            <a:off x="311700" y="761275"/>
            <a:ext cx="8520600" cy="928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sz="2100" dirty="0">
                <a:latin typeface="Times New Roman"/>
                <a:ea typeface="Times New Roman"/>
                <a:cs typeface="Times New Roman"/>
                <a:sym typeface="Times New Roman"/>
              </a:rPr>
              <a:t>Встреча главы Лиги безопасного интернета, члена Общественной палаты РФ Екатерины Мизулиной со студентами Екатеринбурга.</a:t>
            </a:r>
            <a:endParaRPr sz="2100" dirty="0">
              <a:latin typeface="Times New Roman"/>
              <a:ea typeface="Times New Roman"/>
              <a:cs typeface="Times New Roman"/>
              <a:sym typeface="Times New Roman"/>
            </a:endParaRPr>
          </a:p>
        </p:txBody>
      </p:sp>
      <p:pic>
        <p:nvPicPr>
          <p:cNvPr id="141" name="Google Shape;141;p24"/>
          <p:cNvPicPr preferRelativeResize="0"/>
          <p:nvPr/>
        </p:nvPicPr>
        <p:blipFill>
          <a:blip r:embed="rId3">
            <a:alphaModFix/>
          </a:blip>
          <a:stretch>
            <a:fillRect/>
          </a:stretch>
        </p:blipFill>
        <p:spPr>
          <a:xfrm>
            <a:off x="0" y="2"/>
            <a:ext cx="9144000" cy="768096"/>
          </a:xfrm>
          <a:prstGeom prst="rect">
            <a:avLst/>
          </a:prstGeom>
          <a:noFill/>
          <a:ln>
            <a:noFill/>
          </a:ln>
        </p:spPr>
      </p:pic>
      <p:pic>
        <p:nvPicPr>
          <p:cNvPr id="142" name="Google Shape;142;p24"/>
          <p:cNvPicPr preferRelativeResize="0"/>
          <p:nvPr/>
        </p:nvPicPr>
        <p:blipFill>
          <a:blip r:embed="rId4">
            <a:alphaModFix/>
          </a:blip>
          <a:stretch>
            <a:fillRect/>
          </a:stretch>
        </p:blipFill>
        <p:spPr>
          <a:xfrm>
            <a:off x="162375" y="1889825"/>
            <a:ext cx="3003101" cy="2362200"/>
          </a:xfrm>
          <a:prstGeom prst="rect">
            <a:avLst/>
          </a:prstGeom>
          <a:noFill/>
          <a:ln>
            <a:noFill/>
          </a:ln>
        </p:spPr>
      </p:pic>
      <p:pic>
        <p:nvPicPr>
          <p:cNvPr id="143" name="Google Shape;143;p24"/>
          <p:cNvPicPr preferRelativeResize="0"/>
          <p:nvPr/>
        </p:nvPicPr>
        <p:blipFill>
          <a:blip r:embed="rId5">
            <a:alphaModFix/>
          </a:blip>
          <a:stretch>
            <a:fillRect/>
          </a:stretch>
        </p:blipFill>
        <p:spPr>
          <a:xfrm>
            <a:off x="3353999" y="1889825"/>
            <a:ext cx="2891350" cy="1927575"/>
          </a:xfrm>
          <a:prstGeom prst="rect">
            <a:avLst/>
          </a:prstGeom>
          <a:noFill/>
          <a:ln>
            <a:noFill/>
          </a:ln>
        </p:spPr>
      </p:pic>
      <p:pic>
        <p:nvPicPr>
          <p:cNvPr id="144" name="Google Shape;144;p24"/>
          <p:cNvPicPr preferRelativeResize="0"/>
          <p:nvPr/>
        </p:nvPicPr>
        <p:blipFill>
          <a:blip r:embed="rId6">
            <a:alphaModFix/>
          </a:blip>
          <a:stretch>
            <a:fillRect/>
          </a:stretch>
        </p:blipFill>
        <p:spPr>
          <a:xfrm>
            <a:off x="6433874" y="2092150"/>
            <a:ext cx="2593850" cy="18238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ru" dirty="0">
                <a:solidFill>
                  <a:schemeClr val="dk1"/>
                </a:solidFill>
                <a:latin typeface="Times New Roman" panose="02020603050405020304" pitchFamily="18" charset="0"/>
                <a:cs typeface="Times New Roman" panose="02020603050405020304" pitchFamily="18" charset="0"/>
              </a:rPr>
              <a:t>АНО "Наш дом"</a:t>
            </a:r>
            <a:endParaRPr dirty="0">
              <a:solidFill>
                <a:schemeClr val="dk1"/>
              </a:solidFill>
              <a:latin typeface="Times New Roman" panose="02020603050405020304" pitchFamily="18" charset="0"/>
              <a:cs typeface="Times New Roman" panose="02020603050405020304" pitchFamily="18" charset="0"/>
            </a:endParaRPr>
          </a:p>
        </p:txBody>
      </p:sp>
      <p:pic>
        <p:nvPicPr>
          <p:cNvPr id="150" name="Google Shape;150;p25"/>
          <p:cNvPicPr preferRelativeResize="0"/>
          <p:nvPr/>
        </p:nvPicPr>
        <p:blipFill>
          <a:blip r:embed="rId3">
            <a:alphaModFix/>
          </a:blip>
          <a:stretch>
            <a:fillRect/>
          </a:stretch>
        </p:blipFill>
        <p:spPr>
          <a:xfrm>
            <a:off x="311700" y="1934924"/>
            <a:ext cx="3694350" cy="1851500"/>
          </a:xfrm>
          <a:prstGeom prst="rect">
            <a:avLst/>
          </a:prstGeom>
          <a:noFill/>
          <a:ln>
            <a:noFill/>
          </a:ln>
        </p:spPr>
      </p:pic>
      <p:pic>
        <p:nvPicPr>
          <p:cNvPr id="152" name="Google Shape;152;p25"/>
          <p:cNvPicPr preferRelativeResize="0"/>
          <p:nvPr/>
        </p:nvPicPr>
        <p:blipFill>
          <a:blip r:embed="rId4">
            <a:alphaModFix/>
          </a:blip>
          <a:stretch>
            <a:fillRect/>
          </a:stretch>
        </p:blipFill>
        <p:spPr>
          <a:xfrm>
            <a:off x="0" y="2"/>
            <a:ext cx="9144000" cy="768096"/>
          </a:xfrm>
          <a:prstGeom prst="rect">
            <a:avLst/>
          </a:prstGeom>
          <a:noFill/>
          <a:ln>
            <a:noFill/>
          </a:ln>
        </p:spPr>
      </p:pic>
      <p:pic>
        <p:nvPicPr>
          <p:cNvPr id="153" name="Google Shape;153;p25"/>
          <p:cNvPicPr preferRelativeResize="0"/>
          <p:nvPr/>
        </p:nvPicPr>
        <p:blipFill>
          <a:blip r:embed="rId5">
            <a:alphaModFix/>
          </a:blip>
          <a:stretch>
            <a:fillRect/>
          </a:stretch>
        </p:blipFill>
        <p:spPr>
          <a:xfrm>
            <a:off x="311700" y="3786425"/>
            <a:ext cx="1665075" cy="1248799"/>
          </a:xfrm>
          <a:prstGeom prst="rect">
            <a:avLst/>
          </a:prstGeom>
          <a:noFill/>
          <a:ln>
            <a:noFill/>
          </a:ln>
        </p:spPr>
      </p:pic>
      <p:pic>
        <p:nvPicPr>
          <p:cNvPr id="154" name="Google Shape;154;p25"/>
          <p:cNvPicPr preferRelativeResize="0"/>
          <p:nvPr/>
        </p:nvPicPr>
        <p:blipFill>
          <a:blip r:embed="rId6">
            <a:alphaModFix/>
          </a:blip>
          <a:stretch>
            <a:fillRect/>
          </a:stretch>
        </p:blipFill>
        <p:spPr>
          <a:xfrm>
            <a:off x="4439166" y="3254500"/>
            <a:ext cx="1335548" cy="1780726"/>
          </a:xfrm>
          <a:prstGeom prst="rect">
            <a:avLst/>
          </a:prstGeom>
          <a:noFill/>
          <a:ln>
            <a:noFill/>
          </a:ln>
        </p:spPr>
      </p:pic>
      <p:pic>
        <p:nvPicPr>
          <p:cNvPr id="155" name="Google Shape;155;p25"/>
          <p:cNvPicPr preferRelativeResize="0"/>
          <p:nvPr/>
        </p:nvPicPr>
        <p:blipFill>
          <a:blip r:embed="rId7">
            <a:alphaModFix/>
          </a:blip>
          <a:stretch>
            <a:fillRect/>
          </a:stretch>
        </p:blipFill>
        <p:spPr>
          <a:xfrm>
            <a:off x="2342199" y="3693975"/>
            <a:ext cx="1788324" cy="1341251"/>
          </a:xfrm>
          <a:prstGeom prst="rect">
            <a:avLst/>
          </a:prstGeom>
          <a:noFill/>
          <a:ln>
            <a:noFill/>
          </a:ln>
        </p:spPr>
      </p:pic>
      <p:pic>
        <p:nvPicPr>
          <p:cNvPr id="156" name="Google Shape;156;p25"/>
          <p:cNvPicPr preferRelativeResize="0"/>
          <p:nvPr/>
        </p:nvPicPr>
        <p:blipFill>
          <a:blip r:embed="rId8">
            <a:alphaModFix/>
          </a:blip>
          <a:stretch>
            <a:fillRect/>
          </a:stretch>
        </p:blipFill>
        <p:spPr>
          <a:xfrm>
            <a:off x="6083381" y="3601500"/>
            <a:ext cx="2054642" cy="14337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6"/>
          <p:cNvSpPr txBox="1">
            <a:spLocks noGrp="1"/>
          </p:cNvSpPr>
          <p:nvPr>
            <p:ph type="title"/>
          </p:nvPr>
        </p:nvSpPr>
        <p:spPr>
          <a:xfrm>
            <a:off x="311700" y="768100"/>
            <a:ext cx="8520600" cy="129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2000">
                <a:latin typeface="Times New Roman"/>
                <a:ea typeface="Times New Roman"/>
                <a:cs typeface="Times New Roman"/>
                <a:sym typeface="Times New Roman"/>
              </a:rPr>
              <a:t>1.3. Для формирования у обучающейся молодежи антитеррористического мировоззрения и устойчивости к пропагандистскому воздействию террористических организаций и популяризирующих массовые убийства движений:</a:t>
            </a:r>
            <a:endParaRPr sz="2000">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62" name="Google Shape;162;p26"/>
          <p:cNvSpPr txBox="1">
            <a:spLocks noGrp="1"/>
          </p:cNvSpPr>
          <p:nvPr>
            <p:ph type="body" idx="1"/>
          </p:nvPr>
        </p:nvSpPr>
        <p:spPr>
          <a:xfrm>
            <a:off x="311700" y="2149500"/>
            <a:ext cx="8520600" cy="264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ru" dirty="0">
                <a:solidFill>
                  <a:srgbClr val="000000"/>
                </a:solidFill>
                <a:latin typeface="Times New Roman"/>
                <a:ea typeface="Times New Roman"/>
                <a:cs typeface="Times New Roman"/>
                <a:sym typeface="Times New Roman"/>
              </a:rPr>
              <a:t>1.3.1. При реализации образовательных программ проводить профилактические мероприятия (тематические лекции, семинары и викторины, кинопоказы, театрализованные постановки, встречи с лидерами общественного мнения), по разъяснению преступной сущности терроризма.</a:t>
            </a:r>
            <a:endParaRPr dirty="0">
              <a:solidFill>
                <a:srgbClr val="000000"/>
              </a:solidFill>
              <a:latin typeface="Times New Roman"/>
              <a:ea typeface="Times New Roman"/>
              <a:cs typeface="Times New Roman"/>
              <a:sym typeface="Times New Roman"/>
            </a:endParaRPr>
          </a:p>
        </p:txBody>
      </p:sp>
      <p:pic>
        <p:nvPicPr>
          <p:cNvPr id="163" name="Google Shape;163;p26"/>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BC1EE-71E9-584D-3F48-7AEC3C97AF60}"/>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913219-E3CA-955F-0245-A339C114F362}"/>
              </a:ext>
            </a:extLst>
          </p:cNvPr>
          <p:cNvSpPr>
            <a:spLocks noGrp="1"/>
          </p:cNvSpPr>
          <p:nvPr>
            <p:ph type="title"/>
          </p:nvPr>
        </p:nvSpPr>
        <p:spPr>
          <a:xfrm>
            <a:off x="311700" y="926374"/>
            <a:ext cx="8520600" cy="572700"/>
          </a:xfrm>
        </p:spPr>
        <p:txBody>
          <a:bodyPr>
            <a:normAutofit fontScale="90000"/>
          </a:bodyPr>
          <a:lstStyle/>
          <a:p>
            <a:r>
              <a:rPr lang="ru-RU" dirty="0">
                <a:latin typeface="Times New Roman" panose="02020603050405020304" pitchFamily="18" charset="0"/>
                <a:cs typeface="Times New Roman" panose="02020603050405020304" pitchFamily="18" charset="0"/>
              </a:rPr>
              <a:t>Национальный центр информационного противодействия терроризму и экстремизму в образовательной среде и сети Интернет. (</a:t>
            </a:r>
            <a:r>
              <a:rPr lang="ru-RU" b="1" dirty="0">
                <a:latin typeface="Times New Roman" panose="02020603050405020304" pitchFamily="18" charset="0"/>
                <a:cs typeface="Times New Roman" panose="02020603050405020304" pitchFamily="18" charset="0"/>
              </a:rPr>
              <a:t>НЦПТИ</a:t>
            </a:r>
            <a:r>
              <a:rPr lang="ru-RU" dirty="0">
                <a:latin typeface="Times New Roman" panose="02020603050405020304" pitchFamily="18" charset="0"/>
                <a:cs typeface="Times New Roman" panose="02020603050405020304" pitchFamily="18" charset="0"/>
              </a:rPr>
              <a:t>)</a:t>
            </a:r>
          </a:p>
        </p:txBody>
      </p:sp>
      <p:pic>
        <p:nvPicPr>
          <p:cNvPr id="4" name="Google Shape;202;p31">
            <a:extLst>
              <a:ext uri="{FF2B5EF4-FFF2-40B4-BE49-F238E27FC236}">
                <a16:creationId xmlns:a16="http://schemas.microsoft.com/office/drawing/2014/main" id="{44E3A4B2-5CD2-97FB-FBCB-B13757FD8525}"/>
              </a:ext>
            </a:extLst>
          </p:cNvPr>
          <p:cNvPicPr preferRelativeResize="0"/>
          <p:nvPr/>
        </p:nvPicPr>
        <p:blipFill>
          <a:blip r:embed="rId2">
            <a:alphaModFix/>
          </a:blip>
          <a:stretch>
            <a:fillRect/>
          </a:stretch>
        </p:blipFill>
        <p:spPr>
          <a:xfrm>
            <a:off x="0" y="2"/>
            <a:ext cx="9144000" cy="768096"/>
          </a:xfrm>
          <a:prstGeom prst="rect">
            <a:avLst/>
          </a:prstGeom>
          <a:noFill/>
          <a:ln>
            <a:noFill/>
          </a:ln>
        </p:spPr>
      </p:pic>
      <p:pic>
        <p:nvPicPr>
          <p:cNvPr id="6" name="Рисунок 5">
            <a:extLst>
              <a:ext uri="{FF2B5EF4-FFF2-40B4-BE49-F238E27FC236}">
                <a16:creationId xmlns:a16="http://schemas.microsoft.com/office/drawing/2014/main" id="{ED0ED879-26FD-C88C-565F-BEF0E7C5DAF9}"/>
              </a:ext>
            </a:extLst>
          </p:cNvPr>
          <p:cNvPicPr>
            <a:picLocks noChangeAspect="1"/>
          </p:cNvPicPr>
          <p:nvPr/>
        </p:nvPicPr>
        <p:blipFill>
          <a:blip r:embed="rId3"/>
          <a:stretch>
            <a:fillRect/>
          </a:stretch>
        </p:blipFill>
        <p:spPr>
          <a:xfrm>
            <a:off x="1064420" y="2234055"/>
            <a:ext cx="7015162" cy="2909446"/>
          </a:xfrm>
          <a:prstGeom prst="rect">
            <a:avLst/>
          </a:prstGeom>
        </p:spPr>
      </p:pic>
    </p:spTree>
    <p:extLst>
      <p:ext uri="{BB962C8B-B14F-4D97-AF65-F5344CB8AC3E}">
        <p14:creationId xmlns:p14="http://schemas.microsoft.com/office/powerpoint/2010/main" val="3800439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FD53D-1FE5-606E-776B-76301FC97DF5}"/>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11252D-7D8A-1E56-F1F3-DB092FF107DF}"/>
              </a:ext>
            </a:extLst>
          </p:cNvPr>
          <p:cNvSpPr>
            <a:spLocks noGrp="1"/>
          </p:cNvSpPr>
          <p:nvPr>
            <p:ph type="title"/>
          </p:nvPr>
        </p:nvSpPr>
        <p:spPr>
          <a:xfrm>
            <a:off x="311700" y="926374"/>
            <a:ext cx="8520600" cy="572700"/>
          </a:xfrm>
        </p:spPr>
        <p:txBody>
          <a:bodyPr>
            <a:normAutofit fontScale="90000"/>
          </a:bodyPr>
          <a:lstStyle/>
          <a:p>
            <a:r>
              <a:rPr lang="ru-RU" dirty="0">
                <a:latin typeface="Times New Roman" panose="02020603050405020304" pitchFamily="18" charset="0"/>
                <a:cs typeface="Times New Roman" panose="02020603050405020304" pitchFamily="18" charset="0"/>
              </a:rPr>
              <a:t>Национальный центр информационного противодействия терроризму и экстремизму в образовательной среде и сети Интернет. (</a:t>
            </a:r>
            <a:r>
              <a:rPr lang="ru-RU" b="1" dirty="0">
                <a:latin typeface="Times New Roman" panose="02020603050405020304" pitchFamily="18" charset="0"/>
                <a:cs typeface="Times New Roman" panose="02020603050405020304" pitchFamily="18" charset="0"/>
              </a:rPr>
              <a:t>НЦПТИ</a:t>
            </a:r>
            <a:r>
              <a:rPr lang="ru-RU" dirty="0">
                <a:latin typeface="Times New Roman" panose="02020603050405020304" pitchFamily="18" charset="0"/>
                <a:cs typeface="Times New Roman" panose="02020603050405020304" pitchFamily="18" charset="0"/>
              </a:rPr>
              <a:t>)</a:t>
            </a:r>
          </a:p>
        </p:txBody>
      </p:sp>
      <p:sp>
        <p:nvSpPr>
          <p:cNvPr id="3" name="Текст 2">
            <a:extLst>
              <a:ext uri="{FF2B5EF4-FFF2-40B4-BE49-F238E27FC236}">
                <a16:creationId xmlns:a16="http://schemas.microsoft.com/office/drawing/2014/main" id="{99E4FFAC-312A-701D-652D-09BFBBB974CB}"/>
              </a:ext>
            </a:extLst>
          </p:cNvPr>
          <p:cNvSpPr>
            <a:spLocks noGrp="1"/>
          </p:cNvSpPr>
          <p:nvPr>
            <p:ph type="body" idx="1"/>
          </p:nvPr>
        </p:nvSpPr>
        <p:spPr>
          <a:xfrm>
            <a:off x="311700" y="2453833"/>
            <a:ext cx="8520600" cy="2543667"/>
          </a:xfrm>
        </p:spPr>
        <p:txBody>
          <a:bodyPr/>
          <a:lstStyle/>
          <a:p>
            <a:pPr marL="114297" indent="0">
              <a:buNone/>
            </a:pPr>
            <a:endParaRPr lang="ru-RU" dirty="0">
              <a:solidFill>
                <a:schemeClr val="tx1"/>
              </a:solidFill>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26FF0E2D-4DE9-2610-3C0E-B5E1119010E4}"/>
              </a:ext>
            </a:extLst>
          </p:cNvPr>
          <p:cNvPicPr>
            <a:picLocks noChangeAspect="1"/>
          </p:cNvPicPr>
          <p:nvPr/>
        </p:nvPicPr>
        <p:blipFill>
          <a:blip r:embed="rId2"/>
          <a:stretch>
            <a:fillRect/>
          </a:stretch>
        </p:blipFill>
        <p:spPr>
          <a:xfrm>
            <a:off x="0" y="420860"/>
            <a:ext cx="9144000" cy="4472609"/>
          </a:xfrm>
          <a:prstGeom prst="rect">
            <a:avLst/>
          </a:prstGeom>
        </p:spPr>
      </p:pic>
    </p:spTree>
    <p:extLst>
      <p:ext uri="{BB962C8B-B14F-4D97-AF65-F5344CB8AC3E}">
        <p14:creationId xmlns:p14="http://schemas.microsoft.com/office/powerpoint/2010/main" val="3610429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1B849F-5FAA-E539-82BE-11A23AD336D1}"/>
              </a:ext>
            </a:extLst>
          </p:cNvPr>
          <p:cNvSpPr>
            <a:spLocks noGrp="1"/>
          </p:cNvSpPr>
          <p:nvPr>
            <p:ph type="title"/>
          </p:nvPr>
        </p:nvSpPr>
        <p:spPr/>
        <p:txBody>
          <a:bodyPr>
            <a:normAutofit fontScale="90000"/>
          </a:bodyPr>
          <a:lstStyle/>
          <a:p>
            <a:endParaRPr lang="ru-RU"/>
          </a:p>
        </p:txBody>
      </p:sp>
      <p:sp>
        <p:nvSpPr>
          <p:cNvPr id="3" name="Текст 2">
            <a:extLst>
              <a:ext uri="{FF2B5EF4-FFF2-40B4-BE49-F238E27FC236}">
                <a16:creationId xmlns:a16="http://schemas.microsoft.com/office/drawing/2014/main" id="{AD04EF1D-DD97-55DB-4A7A-14553C265CB9}"/>
              </a:ext>
            </a:extLst>
          </p:cNvPr>
          <p:cNvSpPr>
            <a:spLocks noGrp="1"/>
          </p:cNvSpPr>
          <p:nvPr>
            <p:ph type="body" idx="1"/>
          </p:nvPr>
        </p:nvSpPr>
        <p:spPr/>
        <p:txBody>
          <a:bodyPr/>
          <a:lstStyle/>
          <a:p>
            <a:endParaRPr lang="ru-RU"/>
          </a:p>
        </p:txBody>
      </p:sp>
      <p:pic>
        <p:nvPicPr>
          <p:cNvPr id="5" name="Рисунок 4">
            <a:extLst>
              <a:ext uri="{FF2B5EF4-FFF2-40B4-BE49-F238E27FC236}">
                <a16:creationId xmlns:a16="http://schemas.microsoft.com/office/drawing/2014/main" id="{74D90813-0955-B017-46A3-9EA9F25C2722}"/>
              </a:ext>
            </a:extLst>
          </p:cNvPr>
          <p:cNvPicPr>
            <a:picLocks noChangeAspect="1"/>
          </p:cNvPicPr>
          <p:nvPr/>
        </p:nvPicPr>
        <p:blipFill>
          <a:blip r:embed="rId2"/>
          <a:stretch>
            <a:fillRect/>
          </a:stretch>
        </p:blipFill>
        <p:spPr>
          <a:xfrm>
            <a:off x="-263374" y="0"/>
            <a:ext cx="5010765" cy="5143500"/>
          </a:xfrm>
          <a:prstGeom prst="rect">
            <a:avLst/>
          </a:prstGeom>
        </p:spPr>
      </p:pic>
      <p:pic>
        <p:nvPicPr>
          <p:cNvPr id="7" name="Рисунок 6">
            <a:extLst>
              <a:ext uri="{FF2B5EF4-FFF2-40B4-BE49-F238E27FC236}">
                <a16:creationId xmlns:a16="http://schemas.microsoft.com/office/drawing/2014/main" id="{447C180A-D47B-FD13-6E86-524DF0CAAE63}"/>
              </a:ext>
            </a:extLst>
          </p:cNvPr>
          <p:cNvPicPr>
            <a:picLocks noChangeAspect="1"/>
          </p:cNvPicPr>
          <p:nvPr/>
        </p:nvPicPr>
        <p:blipFill>
          <a:blip r:embed="rId3"/>
          <a:stretch>
            <a:fillRect/>
          </a:stretch>
        </p:blipFill>
        <p:spPr>
          <a:xfrm>
            <a:off x="4162179" y="0"/>
            <a:ext cx="4920155" cy="5143500"/>
          </a:xfrm>
          <a:prstGeom prst="rect">
            <a:avLst/>
          </a:prstGeom>
        </p:spPr>
      </p:pic>
    </p:spTree>
    <p:extLst>
      <p:ext uri="{BB962C8B-B14F-4D97-AF65-F5344CB8AC3E}">
        <p14:creationId xmlns:p14="http://schemas.microsoft.com/office/powerpoint/2010/main" val="2742415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311700" y="864500"/>
            <a:ext cx="8520600" cy="12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2000">
                <a:latin typeface="Times New Roman"/>
                <a:ea typeface="Times New Roman"/>
                <a:cs typeface="Times New Roman"/>
                <a:sym typeface="Times New Roman"/>
              </a:rPr>
              <a:t>1.3. Для формирования у обучающейся молодежи антитеррористического мировоззрения и устойчивости </a:t>
            </a:r>
            <a:endParaRPr sz="2000">
              <a:latin typeface="Times New Roman"/>
              <a:ea typeface="Times New Roman"/>
              <a:cs typeface="Times New Roman"/>
              <a:sym typeface="Times New Roman"/>
            </a:endParaRPr>
          </a:p>
          <a:p>
            <a:pPr marL="0" lvl="0" indent="0" algn="l" rtl="0">
              <a:spcBef>
                <a:spcPts val="0"/>
              </a:spcBef>
              <a:spcAft>
                <a:spcPts val="0"/>
              </a:spcAft>
              <a:buNone/>
            </a:pPr>
            <a:r>
              <a:rPr lang="ru" sz="2000">
                <a:latin typeface="Times New Roman"/>
                <a:ea typeface="Times New Roman"/>
                <a:cs typeface="Times New Roman"/>
                <a:sym typeface="Times New Roman"/>
              </a:rPr>
              <a:t>к пропагандистскому воздействию террористических организаций и популяризирующих массовые убийства движений:</a:t>
            </a:r>
            <a:endParaRPr sz="2000">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69" name="Google Shape;169;p27"/>
          <p:cNvSpPr txBox="1">
            <a:spLocks noGrp="1"/>
          </p:cNvSpPr>
          <p:nvPr>
            <p:ph type="body" idx="1"/>
          </p:nvPr>
        </p:nvSpPr>
        <p:spPr>
          <a:xfrm>
            <a:off x="311700" y="2195050"/>
            <a:ext cx="8520600" cy="2597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ru">
                <a:solidFill>
                  <a:srgbClr val="000000"/>
                </a:solidFill>
                <a:latin typeface="Times New Roman"/>
                <a:ea typeface="Times New Roman"/>
                <a:cs typeface="Times New Roman"/>
                <a:sym typeface="Times New Roman"/>
              </a:rPr>
              <a:t>1.3.2. В образовательной деятельности организовать </a:t>
            </a:r>
            <a:r>
              <a:rPr lang="ru" b="1">
                <a:solidFill>
                  <a:srgbClr val="000000"/>
                </a:solidFill>
                <a:latin typeface="Times New Roman"/>
                <a:ea typeface="Times New Roman"/>
                <a:cs typeface="Times New Roman"/>
                <a:sym typeface="Times New Roman"/>
              </a:rPr>
              <a:t>актуализацию учебно-методических материалов</a:t>
            </a:r>
            <a:r>
              <a:rPr lang="ru">
                <a:solidFill>
                  <a:srgbClr val="000000"/>
                </a:solidFill>
                <a:latin typeface="Times New Roman"/>
                <a:ea typeface="Times New Roman"/>
                <a:cs typeface="Times New Roman"/>
                <a:sym typeface="Times New Roman"/>
              </a:rPr>
              <a:t> (рабочих программ учебных дисциплин, рекомендаций по подготовке и проведению занятий, планов занятий, учебных пособий, курсов лекций, фондов оценочных средств)</a:t>
            </a:r>
            <a:endParaRPr>
              <a:solidFill>
                <a:srgbClr val="000000"/>
              </a:solidFill>
              <a:latin typeface="Times New Roman"/>
              <a:ea typeface="Times New Roman"/>
              <a:cs typeface="Times New Roman"/>
              <a:sym typeface="Times New Roman"/>
            </a:endParaRPr>
          </a:p>
        </p:txBody>
      </p:sp>
      <p:pic>
        <p:nvPicPr>
          <p:cNvPr id="170" name="Google Shape;170;p27"/>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8"/>
          <p:cNvSpPr txBox="1">
            <a:spLocks noGrp="1"/>
          </p:cNvSpPr>
          <p:nvPr>
            <p:ph type="title"/>
          </p:nvPr>
        </p:nvSpPr>
        <p:spPr>
          <a:xfrm>
            <a:off x="311700" y="864500"/>
            <a:ext cx="8520600" cy="133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2000">
                <a:latin typeface="Times New Roman"/>
                <a:ea typeface="Times New Roman"/>
                <a:cs typeface="Times New Roman"/>
                <a:sym typeface="Times New Roman"/>
              </a:rPr>
              <a:t>1.3. Для формирования у обучающейся молодежи антитеррористического мировоззрения и устойчивости </a:t>
            </a:r>
            <a:endParaRPr sz="2000">
              <a:latin typeface="Times New Roman"/>
              <a:ea typeface="Times New Roman"/>
              <a:cs typeface="Times New Roman"/>
              <a:sym typeface="Times New Roman"/>
            </a:endParaRPr>
          </a:p>
          <a:p>
            <a:pPr marL="0" lvl="0" indent="0" algn="l" rtl="0">
              <a:spcBef>
                <a:spcPts val="0"/>
              </a:spcBef>
              <a:spcAft>
                <a:spcPts val="0"/>
              </a:spcAft>
              <a:buNone/>
            </a:pPr>
            <a:r>
              <a:rPr lang="ru" sz="2000">
                <a:latin typeface="Times New Roman"/>
                <a:ea typeface="Times New Roman"/>
                <a:cs typeface="Times New Roman"/>
                <a:sym typeface="Times New Roman"/>
              </a:rPr>
              <a:t>к пропагандистскому воздействию террористических организаций и популяризирующих массовые убийства движений:</a:t>
            </a:r>
            <a:endParaRPr sz="2000">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76" name="Google Shape;176;p28"/>
          <p:cNvSpPr txBox="1">
            <a:spLocks noGrp="1"/>
          </p:cNvSpPr>
          <p:nvPr>
            <p:ph type="body" idx="1"/>
          </p:nvPr>
        </p:nvSpPr>
        <p:spPr>
          <a:xfrm>
            <a:off x="311700" y="2291400"/>
            <a:ext cx="8520600" cy="2500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ru">
                <a:solidFill>
                  <a:srgbClr val="000000"/>
                </a:solidFill>
                <a:latin typeface="Times New Roman"/>
                <a:ea typeface="Times New Roman"/>
                <a:cs typeface="Times New Roman"/>
                <a:sym typeface="Times New Roman"/>
              </a:rPr>
              <a:t>1.3.3. В ходе всероссийских и региональных </a:t>
            </a:r>
            <a:r>
              <a:rPr lang="ru" b="1">
                <a:solidFill>
                  <a:srgbClr val="000000"/>
                </a:solidFill>
                <a:latin typeface="Times New Roman"/>
                <a:ea typeface="Times New Roman"/>
                <a:cs typeface="Times New Roman"/>
                <a:sym typeface="Times New Roman"/>
              </a:rPr>
              <a:t>молодежных форумов (конференций) </a:t>
            </a:r>
            <a:r>
              <a:rPr lang="ru">
                <a:solidFill>
                  <a:srgbClr val="000000"/>
                </a:solidFill>
                <a:latin typeface="Times New Roman"/>
                <a:ea typeface="Times New Roman"/>
                <a:cs typeface="Times New Roman"/>
                <a:sym typeface="Times New Roman"/>
              </a:rPr>
              <a:t>организовывать с привлечением лидеров общественного мнения, общественных деятелей, </a:t>
            </a:r>
            <a:r>
              <a:rPr lang="ru" b="1">
                <a:solidFill>
                  <a:srgbClr val="000000"/>
                </a:solidFill>
                <a:latin typeface="Times New Roman"/>
                <a:ea typeface="Times New Roman"/>
                <a:cs typeface="Times New Roman"/>
                <a:sym typeface="Times New Roman"/>
              </a:rPr>
              <a:t>вернувшихся из зон боевых действий</a:t>
            </a:r>
            <a:r>
              <a:rPr lang="ru">
                <a:solidFill>
                  <a:srgbClr val="000000"/>
                </a:solidFill>
                <a:latin typeface="Times New Roman"/>
                <a:ea typeface="Times New Roman"/>
                <a:cs typeface="Times New Roman"/>
                <a:sym typeface="Times New Roman"/>
              </a:rPr>
              <a:t> военных корреспондентов, сотрудников правоохранительных органов, военнослужащих  и добровольцев  проведение тематических мероприятий, направленных на разъяснение молодым людям </a:t>
            </a:r>
            <a:r>
              <a:rPr lang="ru" b="1">
                <a:solidFill>
                  <a:srgbClr val="000000"/>
                </a:solidFill>
                <a:latin typeface="Times New Roman"/>
                <a:ea typeface="Times New Roman"/>
                <a:cs typeface="Times New Roman"/>
                <a:sym typeface="Times New Roman"/>
              </a:rPr>
              <a:t>сущности террористической, украинской националистической и неонацистской идеологии.</a:t>
            </a:r>
            <a:endParaRPr b="1">
              <a:solidFill>
                <a:srgbClr val="000000"/>
              </a:solidFill>
              <a:latin typeface="Times New Roman"/>
              <a:ea typeface="Times New Roman"/>
              <a:cs typeface="Times New Roman"/>
              <a:sym typeface="Times New Roman"/>
            </a:endParaRPr>
          </a:p>
        </p:txBody>
      </p:sp>
      <p:pic>
        <p:nvPicPr>
          <p:cNvPr id="177" name="Google Shape;177;p28"/>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311700" y="874475"/>
            <a:ext cx="85206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ru" sz="2000" dirty="0">
                <a:latin typeface="Times New Roman"/>
                <a:ea typeface="Times New Roman"/>
                <a:cs typeface="Times New Roman"/>
                <a:sym typeface="Times New Roman"/>
              </a:rPr>
              <a:t>Встречи студентов и школьников с ветеранами СВО</a:t>
            </a:r>
            <a:endParaRPr sz="2000" dirty="0">
              <a:latin typeface="Times New Roman"/>
              <a:ea typeface="Times New Roman"/>
              <a:cs typeface="Times New Roman"/>
              <a:sym typeface="Times New Roman"/>
            </a:endParaRPr>
          </a:p>
        </p:txBody>
      </p:sp>
      <p:pic>
        <p:nvPicPr>
          <p:cNvPr id="184" name="Google Shape;184;p29"/>
          <p:cNvPicPr preferRelativeResize="0"/>
          <p:nvPr/>
        </p:nvPicPr>
        <p:blipFill>
          <a:blip r:embed="rId3">
            <a:alphaModFix/>
          </a:blip>
          <a:stretch>
            <a:fillRect/>
          </a:stretch>
        </p:blipFill>
        <p:spPr>
          <a:xfrm>
            <a:off x="0" y="2"/>
            <a:ext cx="9144000" cy="768096"/>
          </a:xfrm>
          <a:prstGeom prst="rect">
            <a:avLst/>
          </a:prstGeom>
          <a:noFill/>
          <a:ln>
            <a:noFill/>
          </a:ln>
        </p:spPr>
      </p:pic>
      <p:pic>
        <p:nvPicPr>
          <p:cNvPr id="1026" name="Picture 2">
            <a:extLst>
              <a:ext uri="{FF2B5EF4-FFF2-40B4-BE49-F238E27FC236}">
                <a16:creationId xmlns:a16="http://schemas.microsoft.com/office/drawing/2014/main" id="{1CDCBB4C-B73A-164E-D0F5-075D554564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445" b="1"/>
          <a:stretch/>
        </p:blipFill>
        <p:spPr bwMode="auto">
          <a:xfrm>
            <a:off x="1143000" y="1553552"/>
            <a:ext cx="6858000" cy="3114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1">
          <a:extLst>
            <a:ext uri="{FF2B5EF4-FFF2-40B4-BE49-F238E27FC236}">
              <a16:creationId xmlns:a16="http://schemas.microsoft.com/office/drawing/2014/main" id="{ACFD9465-18B5-F794-7D77-06A0ACCD0DE4}"/>
            </a:ext>
          </a:extLst>
        </p:cNvPr>
        <p:cNvGrpSpPr/>
        <p:nvPr/>
      </p:nvGrpSpPr>
      <p:grpSpPr>
        <a:xfrm>
          <a:off x="0" y="0"/>
          <a:ext cx="0" cy="0"/>
          <a:chOff x="0" y="0"/>
          <a:chExt cx="0" cy="0"/>
        </a:xfrm>
      </p:grpSpPr>
      <p:sp>
        <p:nvSpPr>
          <p:cNvPr id="182" name="Google Shape;182;p29">
            <a:extLst>
              <a:ext uri="{FF2B5EF4-FFF2-40B4-BE49-F238E27FC236}">
                <a16:creationId xmlns:a16="http://schemas.microsoft.com/office/drawing/2014/main" id="{B9F601E1-8DCD-6983-9653-5941DEB9850B}"/>
              </a:ext>
            </a:extLst>
          </p:cNvPr>
          <p:cNvSpPr txBox="1">
            <a:spLocks noGrp="1"/>
          </p:cNvSpPr>
          <p:nvPr>
            <p:ph type="title"/>
          </p:nvPr>
        </p:nvSpPr>
        <p:spPr>
          <a:xfrm>
            <a:off x="311700" y="874475"/>
            <a:ext cx="85206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ru" sz="2000" dirty="0">
                <a:latin typeface="Times New Roman"/>
                <a:ea typeface="Times New Roman"/>
                <a:cs typeface="Times New Roman"/>
                <a:sym typeface="Times New Roman"/>
              </a:rPr>
              <a:t>Встречи студентов и школьников с ветеранами СВО</a:t>
            </a:r>
            <a:endParaRPr sz="2000" dirty="0">
              <a:latin typeface="Times New Roman"/>
              <a:ea typeface="Times New Roman"/>
              <a:cs typeface="Times New Roman"/>
              <a:sym typeface="Times New Roman"/>
            </a:endParaRPr>
          </a:p>
        </p:txBody>
      </p:sp>
      <p:pic>
        <p:nvPicPr>
          <p:cNvPr id="184" name="Google Shape;184;p29">
            <a:extLst>
              <a:ext uri="{FF2B5EF4-FFF2-40B4-BE49-F238E27FC236}">
                <a16:creationId xmlns:a16="http://schemas.microsoft.com/office/drawing/2014/main" id="{A8FC7143-FF0C-D4C7-2C0C-68E7F6185BBD}"/>
              </a:ext>
            </a:extLst>
          </p:cNvPr>
          <p:cNvPicPr preferRelativeResize="0"/>
          <p:nvPr/>
        </p:nvPicPr>
        <p:blipFill>
          <a:blip r:embed="rId3">
            <a:alphaModFix/>
          </a:blip>
          <a:stretch>
            <a:fillRect/>
          </a:stretch>
        </p:blipFill>
        <p:spPr>
          <a:xfrm>
            <a:off x="0" y="2"/>
            <a:ext cx="9144000" cy="768096"/>
          </a:xfrm>
          <a:prstGeom prst="rect">
            <a:avLst/>
          </a:prstGeom>
          <a:noFill/>
          <a:ln>
            <a:noFill/>
          </a:ln>
        </p:spPr>
      </p:pic>
      <p:pic>
        <p:nvPicPr>
          <p:cNvPr id="2050" name="Picture 2">
            <a:extLst>
              <a:ext uri="{FF2B5EF4-FFF2-40B4-BE49-F238E27FC236}">
                <a16:creationId xmlns:a16="http://schemas.microsoft.com/office/drawing/2014/main" id="{2F127173-70C2-2A8A-A07C-28310C7245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8906" y="1447175"/>
            <a:ext cx="6326187" cy="3560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435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864500"/>
            <a:ext cx="8520600" cy="87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Times New Roman"/>
                <a:ea typeface="Times New Roman"/>
                <a:cs typeface="Times New Roman"/>
                <a:sym typeface="Times New Roman"/>
              </a:rPr>
              <a:t>Цель Комплексного плана противодействия идеологии терроризма</a:t>
            </a:r>
            <a:endParaRPr>
              <a:latin typeface="Times New Roman"/>
              <a:ea typeface="Times New Roman"/>
              <a:cs typeface="Times New Roman"/>
              <a:sym typeface="Times New Roman"/>
            </a:endParaRPr>
          </a:p>
        </p:txBody>
      </p:sp>
      <p:sp>
        <p:nvSpPr>
          <p:cNvPr id="62" name="Google Shape;62;p14"/>
          <p:cNvSpPr txBox="1">
            <a:spLocks noGrp="1"/>
          </p:cNvSpPr>
          <p:nvPr>
            <p:ph type="body" idx="1"/>
          </p:nvPr>
        </p:nvSpPr>
        <p:spPr>
          <a:xfrm>
            <a:off x="311700" y="1943175"/>
            <a:ext cx="8520600" cy="147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ru" dirty="0">
                <a:solidFill>
                  <a:srgbClr val="000000"/>
                </a:solidFill>
                <a:latin typeface="Times New Roman"/>
                <a:ea typeface="Times New Roman"/>
                <a:cs typeface="Times New Roman"/>
                <a:sym typeface="Times New Roman"/>
              </a:rPr>
              <a:t>Реализация Комплексного плана направлена на формирование у населения на основе традиционных российских духовно-нравственных ценностей неприятия идеологии терроризма  и устойчивости к ее пропаганде.</a:t>
            </a:r>
            <a:endParaRPr dirty="0">
              <a:solidFill>
                <a:srgbClr val="000000"/>
              </a:solidFill>
              <a:latin typeface="Times New Roman"/>
              <a:ea typeface="Times New Roman"/>
              <a:cs typeface="Times New Roman"/>
              <a:sym typeface="Times New Roman"/>
            </a:endParaRPr>
          </a:p>
        </p:txBody>
      </p:sp>
      <p:pic>
        <p:nvPicPr>
          <p:cNvPr id="63" name="Google Shape;63;p14"/>
          <p:cNvPicPr preferRelativeResize="0"/>
          <p:nvPr/>
        </p:nvPicPr>
        <p:blipFill>
          <a:blip r:embed="rId3">
            <a:alphaModFix/>
          </a:blip>
          <a:stretch>
            <a:fillRect/>
          </a:stretch>
        </p:blipFill>
        <p:spPr>
          <a:xfrm>
            <a:off x="0" y="2"/>
            <a:ext cx="9144000" cy="768096"/>
          </a:xfrm>
          <a:prstGeom prst="rect">
            <a:avLst/>
          </a:prstGeom>
          <a:noFill/>
          <a:ln>
            <a:noFill/>
          </a:ln>
        </p:spPr>
      </p:pic>
      <p:pic>
        <p:nvPicPr>
          <p:cNvPr id="64" name="Google Shape;64;p14"/>
          <p:cNvPicPr preferRelativeResize="0"/>
          <p:nvPr/>
        </p:nvPicPr>
        <p:blipFill>
          <a:blip r:embed="rId4">
            <a:alphaModFix/>
          </a:blip>
          <a:stretch>
            <a:fillRect/>
          </a:stretch>
        </p:blipFill>
        <p:spPr>
          <a:xfrm>
            <a:off x="5268325" y="2978450"/>
            <a:ext cx="2085150" cy="20851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1">
          <a:extLst>
            <a:ext uri="{FF2B5EF4-FFF2-40B4-BE49-F238E27FC236}">
              <a16:creationId xmlns:a16="http://schemas.microsoft.com/office/drawing/2014/main" id="{444B7A39-E57D-C8AD-ECE2-157BB996C693}"/>
            </a:ext>
          </a:extLst>
        </p:cNvPr>
        <p:cNvGrpSpPr/>
        <p:nvPr/>
      </p:nvGrpSpPr>
      <p:grpSpPr>
        <a:xfrm>
          <a:off x="0" y="0"/>
          <a:ext cx="0" cy="0"/>
          <a:chOff x="0" y="0"/>
          <a:chExt cx="0" cy="0"/>
        </a:xfrm>
      </p:grpSpPr>
      <p:sp>
        <p:nvSpPr>
          <p:cNvPr id="182" name="Google Shape;182;p29">
            <a:extLst>
              <a:ext uri="{FF2B5EF4-FFF2-40B4-BE49-F238E27FC236}">
                <a16:creationId xmlns:a16="http://schemas.microsoft.com/office/drawing/2014/main" id="{983E462C-C11C-6D52-EDDC-FE2955BD16BE}"/>
              </a:ext>
            </a:extLst>
          </p:cNvPr>
          <p:cNvSpPr txBox="1">
            <a:spLocks noGrp="1"/>
          </p:cNvSpPr>
          <p:nvPr>
            <p:ph type="title"/>
          </p:nvPr>
        </p:nvSpPr>
        <p:spPr>
          <a:xfrm>
            <a:off x="311700" y="874475"/>
            <a:ext cx="85206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ru" sz="2000" dirty="0">
                <a:latin typeface="Times New Roman"/>
                <a:ea typeface="Times New Roman"/>
                <a:cs typeface="Times New Roman"/>
                <a:sym typeface="Times New Roman"/>
              </a:rPr>
              <a:t>Встречи студентов и школьников с ветеранами СВО</a:t>
            </a:r>
            <a:endParaRPr sz="2000" dirty="0">
              <a:latin typeface="Times New Roman"/>
              <a:ea typeface="Times New Roman"/>
              <a:cs typeface="Times New Roman"/>
              <a:sym typeface="Times New Roman"/>
            </a:endParaRPr>
          </a:p>
        </p:txBody>
      </p:sp>
      <p:pic>
        <p:nvPicPr>
          <p:cNvPr id="184" name="Google Shape;184;p29">
            <a:extLst>
              <a:ext uri="{FF2B5EF4-FFF2-40B4-BE49-F238E27FC236}">
                <a16:creationId xmlns:a16="http://schemas.microsoft.com/office/drawing/2014/main" id="{B8654927-0EF9-2FDD-D4CB-0FA9A79AAAEC}"/>
              </a:ext>
            </a:extLst>
          </p:cNvPr>
          <p:cNvPicPr preferRelativeResize="0"/>
          <p:nvPr/>
        </p:nvPicPr>
        <p:blipFill>
          <a:blip r:embed="rId3">
            <a:alphaModFix/>
          </a:blip>
          <a:stretch>
            <a:fillRect/>
          </a:stretch>
        </p:blipFill>
        <p:spPr>
          <a:xfrm>
            <a:off x="0" y="2"/>
            <a:ext cx="9144000" cy="768096"/>
          </a:xfrm>
          <a:prstGeom prst="rect">
            <a:avLst/>
          </a:prstGeom>
          <a:noFill/>
          <a:ln>
            <a:noFill/>
          </a:ln>
        </p:spPr>
      </p:pic>
      <p:pic>
        <p:nvPicPr>
          <p:cNvPr id="3074" name="Picture 2">
            <a:extLst>
              <a:ext uri="{FF2B5EF4-FFF2-40B4-BE49-F238E27FC236}">
                <a16:creationId xmlns:a16="http://schemas.microsoft.com/office/drawing/2014/main" id="{63FDD1F2-44C5-7430-103E-210CAA332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1812" y="1376553"/>
            <a:ext cx="5540375" cy="361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53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626741-C630-9D8A-AED8-AEF201FA3987}"/>
              </a:ext>
            </a:extLst>
          </p:cNvPr>
          <p:cNvSpPr>
            <a:spLocks noGrp="1"/>
          </p:cNvSpPr>
          <p:nvPr>
            <p:ph type="ctrTitle"/>
          </p:nvPr>
        </p:nvSpPr>
        <p:spPr/>
        <p:txBody>
          <a:bodyPr/>
          <a:lstStyle/>
          <a:p>
            <a:endParaRPr lang="ru-RU"/>
          </a:p>
        </p:txBody>
      </p:sp>
      <p:sp>
        <p:nvSpPr>
          <p:cNvPr id="3" name="Подзаголовок 2">
            <a:extLst>
              <a:ext uri="{FF2B5EF4-FFF2-40B4-BE49-F238E27FC236}">
                <a16:creationId xmlns:a16="http://schemas.microsoft.com/office/drawing/2014/main" id="{AEE63043-83BE-D56B-F743-347F4B6E81C7}"/>
              </a:ext>
            </a:extLst>
          </p:cNvPr>
          <p:cNvSpPr>
            <a:spLocks noGrp="1"/>
          </p:cNvSpPr>
          <p:nvPr>
            <p:ph type="subTitle" idx="1"/>
          </p:nvPr>
        </p:nvSpPr>
        <p:spPr/>
        <p:txBody>
          <a:bodyPr/>
          <a:lstStyle/>
          <a:p>
            <a:endParaRPr lang="ru-RU"/>
          </a:p>
        </p:txBody>
      </p:sp>
      <p:pic>
        <p:nvPicPr>
          <p:cNvPr id="5" name="Рисунок 4">
            <a:extLst>
              <a:ext uri="{FF2B5EF4-FFF2-40B4-BE49-F238E27FC236}">
                <a16:creationId xmlns:a16="http://schemas.microsoft.com/office/drawing/2014/main" id="{DB29C18D-1349-B560-0DB9-4D84DDDD6C25}"/>
              </a:ext>
            </a:extLst>
          </p:cNvPr>
          <p:cNvPicPr>
            <a:picLocks noChangeAspect="1"/>
          </p:cNvPicPr>
          <p:nvPr/>
        </p:nvPicPr>
        <p:blipFill>
          <a:blip r:embed="rId2"/>
          <a:stretch>
            <a:fillRect/>
          </a:stretch>
        </p:blipFill>
        <p:spPr>
          <a:xfrm>
            <a:off x="0" y="626562"/>
            <a:ext cx="9144000" cy="3890376"/>
          </a:xfrm>
          <a:prstGeom prst="rect">
            <a:avLst/>
          </a:prstGeom>
        </p:spPr>
      </p:pic>
    </p:spTree>
    <p:extLst>
      <p:ext uri="{BB962C8B-B14F-4D97-AF65-F5344CB8AC3E}">
        <p14:creationId xmlns:p14="http://schemas.microsoft.com/office/powerpoint/2010/main" val="3416264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0"/>
          <p:cNvSpPr txBox="1">
            <a:spLocks noGrp="1"/>
          </p:cNvSpPr>
          <p:nvPr>
            <p:ph type="title"/>
          </p:nvPr>
        </p:nvSpPr>
        <p:spPr>
          <a:xfrm>
            <a:off x="311700" y="768100"/>
            <a:ext cx="8520600" cy="130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2000">
                <a:latin typeface="Times New Roman"/>
                <a:ea typeface="Times New Roman"/>
                <a:cs typeface="Times New Roman"/>
                <a:sym typeface="Times New Roman"/>
              </a:rPr>
              <a:t>1.3. Для формирования у обучающейся молодежи антитеррористического мировоззрения и устойчивости </a:t>
            </a:r>
            <a:endParaRPr sz="2000">
              <a:latin typeface="Times New Roman"/>
              <a:ea typeface="Times New Roman"/>
              <a:cs typeface="Times New Roman"/>
              <a:sym typeface="Times New Roman"/>
            </a:endParaRPr>
          </a:p>
          <a:p>
            <a:pPr marL="0" lvl="0" indent="0" algn="l" rtl="0">
              <a:spcBef>
                <a:spcPts val="0"/>
              </a:spcBef>
              <a:spcAft>
                <a:spcPts val="0"/>
              </a:spcAft>
              <a:buNone/>
            </a:pPr>
            <a:r>
              <a:rPr lang="ru" sz="2000">
                <a:latin typeface="Times New Roman"/>
                <a:ea typeface="Times New Roman"/>
                <a:cs typeface="Times New Roman"/>
                <a:sym typeface="Times New Roman"/>
              </a:rPr>
              <a:t>к пропагандистскому воздействию террористических организаций и популяризирующих массовые убийства движений:</a:t>
            </a:r>
            <a:endParaRPr sz="2000">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91" name="Google Shape;191;p30"/>
          <p:cNvSpPr txBox="1">
            <a:spLocks noGrp="1"/>
          </p:cNvSpPr>
          <p:nvPr>
            <p:ph type="body" idx="1"/>
          </p:nvPr>
        </p:nvSpPr>
        <p:spPr>
          <a:xfrm>
            <a:off x="311700" y="2195050"/>
            <a:ext cx="8520600" cy="2231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ru">
                <a:solidFill>
                  <a:srgbClr val="000000"/>
                </a:solidFill>
                <a:latin typeface="Times New Roman"/>
                <a:ea typeface="Times New Roman"/>
                <a:cs typeface="Times New Roman"/>
                <a:sym typeface="Times New Roman"/>
              </a:rPr>
              <a:t>1.3.4. В рамках деятельности студенческих научных и творческих сообществ организовывать проведение исследований и</a:t>
            </a:r>
            <a:r>
              <a:rPr lang="ru" b="1">
                <a:solidFill>
                  <a:srgbClr val="000000"/>
                </a:solidFill>
                <a:latin typeface="Times New Roman"/>
                <a:ea typeface="Times New Roman"/>
                <a:cs typeface="Times New Roman"/>
                <a:sym typeface="Times New Roman"/>
              </a:rPr>
              <a:t> реализацию</a:t>
            </a:r>
            <a:r>
              <a:rPr lang="ru">
                <a:solidFill>
                  <a:srgbClr val="000000"/>
                </a:solidFill>
                <a:latin typeface="Times New Roman"/>
                <a:ea typeface="Times New Roman"/>
                <a:cs typeface="Times New Roman"/>
                <a:sym typeface="Times New Roman"/>
              </a:rPr>
              <a:t> творческих (художественных, театральных, журналистских) </a:t>
            </a:r>
            <a:r>
              <a:rPr lang="ru" b="1">
                <a:solidFill>
                  <a:srgbClr val="000000"/>
                </a:solidFill>
                <a:latin typeface="Times New Roman"/>
                <a:ea typeface="Times New Roman"/>
                <a:cs typeface="Times New Roman"/>
                <a:sym typeface="Times New Roman"/>
              </a:rPr>
              <a:t>проектов антитеррористического содержания</a:t>
            </a:r>
            <a:r>
              <a:rPr lang="ru">
                <a:solidFill>
                  <a:srgbClr val="000000"/>
                </a:solidFill>
                <a:latin typeface="Times New Roman"/>
                <a:ea typeface="Times New Roman"/>
                <a:cs typeface="Times New Roman"/>
                <a:sym typeface="Times New Roman"/>
              </a:rPr>
              <a:t>. По результатам отбора лучших работ обеспечивать участие их авторов в межвузовских (по линии ведомства и (или) региональных) и всероссийских конкурсах.</a:t>
            </a:r>
            <a:endParaRPr>
              <a:solidFill>
                <a:srgbClr val="000000"/>
              </a:solidFill>
              <a:latin typeface="Times New Roman"/>
              <a:ea typeface="Times New Roman"/>
              <a:cs typeface="Times New Roman"/>
              <a:sym typeface="Times New Roman"/>
            </a:endParaRPr>
          </a:p>
        </p:txBody>
      </p:sp>
      <p:pic>
        <p:nvPicPr>
          <p:cNvPr id="192" name="Google Shape;192;p30"/>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1"/>
          <p:cNvSpPr txBox="1">
            <a:spLocks noGrp="1"/>
          </p:cNvSpPr>
          <p:nvPr>
            <p:ph type="title"/>
          </p:nvPr>
        </p:nvSpPr>
        <p:spPr>
          <a:xfrm>
            <a:off x="311700" y="7681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Times New Roman"/>
                <a:ea typeface="Times New Roman"/>
                <a:cs typeface="Times New Roman"/>
                <a:sym typeface="Times New Roman"/>
              </a:rPr>
              <a:t>Контент-фабрика «Параллели»</a:t>
            </a:r>
            <a:endParaRPr>
              <a:latin typeface="Times New Roman"/>
              <a:ea typeface="Times New Roman"/>
              <a:cs typeface="Times New Roman"/>
              <a:sym typeface="Times New Roman"/>
            </a:endParaRPr>
          </a:p>
        </p:txBody>
      </p:sp>
      <p:pic>
        <p:nvPicPr>
          <p:cNvPr id="198" name="Google Shape;198;p31"/>
          <p:cNvPicPr preferRelativeResize="0"/>
          <p:nvPr/>
        </p:nvPicPr>
        <p:blipFill>
          <a:blip r:embed="rId3">
            <a:alphaModFix/>
          </a:blip>
          <a:stretch>
            <a:fillRect/>
          </a:stretch>
        </p:blipFill>
        <p:spPr>
          <a:xfrm>
            <a:off x="212500" y="1559750"/>
            <a:ext cx="1846001" cy="1846001"/>
          </a:xfrm>
          <a:prstGeom prst="rect">
            <a:avLst/>
          </a:prstGeom>
          <a:noFill/>
          <a:ln>
            <a:noFill/>
          </a:ln>
        </p:spPr>
      </p:pic>
      <p:pic>
        <p:nvPicPr>
          <p:cNvPr id="199" name="Google Shape;199;p31"/>
          <p:cNvPicPr preferRelativeResize="0"/>
          <p:nvPr/>
        </p:nvPicPr>
        <p:blipFill>
          <a:blip r:embed="rId4">
            <a:alphaModFix/>
          </a:blip>
          <a:stretch>
            <a:fillRect/>
          </a:stretch>
        </p:blipFill>
        <p:spPr>
          <a:xfrm>
            <a:off x="0" y="2"/>
            <a:ext cx="9144000" cy="768096"/>
          </a:xfrm>
          <a:prstGeom prst="rect">
            <a:avLst/>
          </a:prstGeom>
          <a:noFill/>
          <a:ln>
            <a:noFill/>
          </a:ln>
        </p:spPr>
      </p:pic>
      <p:pic>
        <p:nvPicPr>
          <p:cNvPr id="200" name="Google Shape;200;p31"/>
          <p:cNvPicPr preferRelativeResize="0"/>
          <p:nvPr/>
        </p:nvPicPr>
        <p:blipFill>
          <a:blip r:embed="rId5">
            <a:alphaModFix/>
          </a:blip>
          <a:stretch>
            <a:fillRect/>
          </a:stretch>
        </p:blipFill>
        <p:spPr>
          <a:xfrm>
            <a:off x="2265571" y="1749500"/>
            <a:ext cx="3242102" cy="2162450"/>
          </a:xfrm>
          <a:prstGeom prst="rect">
            <a:avLst/>
          </a:prstGeom>
          <a:noFill/>
          <a:ln>
            <a:noFill/>
          </a:ln>
        </p:spPr>
      </p:pic>
      <p:pic>
        <p:nvPicPr>
          <p:cNvPr id="201" name="Google Shape;201;p31"/>
          <p:cNvPicPr preferRelativeResize="0"/>
          <p:nvPr/>
        </p:nvPicPr>
        <p:blipFill>
          <a:blip r:embed="rId6">
            <a:alphaModFix/>
          </a:blip>
          <a:stretch>
            <a:fillRect/>
          </a:stretch>
        </p:blipFill>
        <p:spPr>
          <a:xfrm>
            <a:off x="5660072" y="1493200"/>
            <a:ext cx="3331526" cy="250124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3"/>
          <p:cNvSpPr txBox="1">
            <a:spLocks noGrp="1"/>
          </p:cNvSpPr>
          <p:nvPr>
            <p:ph type="title"/>
          </p:nvPr>
        </p:nvSpPr>
        <p:spPr>
          <a:xfrm>
            <a:off x="311700" y="864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b="1">
                <a:latin typeface="Times New Roman"/>
                <a:ea typeface="Times New Roman"/>
                <a:cs typeface="Times New Roman"/>
                <a:sym typeface="Times New Roman"/>
              </a:rPr>
              <a:t>Меры общей профилактики</a:t>
            </a:r>
            <a:endParaRPr b="1">
              <a:latin typeface="Times New Roman"/>
              <a:ea typeface="Times New Roman"/>
              <a:cs typeface="Times New Roman"/>
              <a:sym typeface="Times New Roman"/>
            </a:endParaRPr>
          </a:p>
        </p:txBody>
      </p:sp>
      <p:sp>
        <p:nvSpPr>
          <p:cNvPr id="214" name="Google Shape;214;p33"/>
          <p:cNvSpPr txBox="1">
            <a:spLocks noGrp="1"/>
          </p:cNvSpPr>
          <p:nvPr>
            <p:ph type="body" idx="1"/>
          </p:nvPr>
        </p:nvSpPr>
        <p:spPr>
          <a:xfrm>
            <a:off x="311700" y="1533600"/>
            <a:ext cx="8520600" cy="2074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ru">
                <a:solidFill>
                  <a:srgbClr val="000000"/>
                </a:solidFill>
                <a:latin typeface="Times New Roman"/>
                <a:ea typeface="Times New Roman"/>
                <a:cs typeface="Times New Roman"/>
                <a:sym typeface="Times New Roman"/>
              </a:rPr>
              <a:t>1.4. В целях противодействия пропагандистскому воздействию на население, прежде всего молодежь новых субъектов Российской Федерации, </a:t>
            </a:r>
            <a:r>
              <a:rPr lang="ru" b="1">
                <a:solidFill>
                  <a:srgbClr val="000000"/>
                </a:solidFill>
                <a:latin typeface="Times New Roman"/>
                <a:ea typeface="Times New Roman"/>
                <a:cs typeface="Times New Roman"/>
                <a:sym typeface="Times New Roman"/>
              </a:rPr>
              <a:t>обеспечить изучение библиотечных фондов</a:t>
            </a:r>
            <a:r>
              <a:rPr lang="ru">
                <a:solidFill>
                  <a:srgbClr val="000000"/>
                </a:solidFill>
                <a:latin typeface="Times New Roman"/>
                <a:ea typeface="Times New Roman"/>
                <a:cs typeface="Times New Roman"/>
                <a:sym typeface="Times New Roman"/>
              </a:rPr>
              <a:t> на предмет выявления и изъятия изданий, содержащих информацию террористического, экстремистского и деструктивного характера, в том числе </a:t>
            </a:r>
            <a:r>
              <a:rPr lang="ru" b="1">
                <a:solidFill>
                  <a:srgbClr val="000000"/>
                </a:solidFill>
                <a:latin typeface="Times New Roman"/>
                <a:ea typeface="Times New Roman"/>
                <a:cs typeface="Times New Roman"/>
                <a:sym typeface="Times New Roman"/>
              </a:rPr>
              <a:t>фальсифицирующую историю России</a:t>
            </a:r>
            <a:r>
              <a:rPr lang="ru">
                <a:solidFill>
                  <a:srgbClr val="000000"/>
                </a:solidFill>
                <a:latin typeface="Times New Roman"/>
                <a:ea typeface="Times New Roman"/>
                <a:cs typeface="Times New Roman"/>
                <a:sym typeface="Times New Roman"/>
              </a:rPr>
              <a:t> на всех этапах ее становления и развития и дискредитирующую ее политику.     </a:t>
            </a:r>
            <a:endParaRPr>
              <a:solidFill>
                <a:srgbClr val="000000"/>
              </a:solidFill>
              <a:latin typeface="Times New Roman"/>
              <a:ea typeface="Times New Roman"/>
              <a:cs typeface="Times New Roman"/>
              <a:sym typeface="Times New Roman"/>
            </a:endParaRPr>
          </a:p>
        </p:txBody>
      </p:sp>
      <p:pic>
        <p:nvPicPr>
          <p:cNvPr id="215" name="Google Shape;215;p33"/>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4"/>
          <p:cNvSpPr txBox="1">
            <a:spLocks noGrp="1"/>
          </p:cNvSpPr>
          <p:nvPr>
            <p:ph type="title"/>
          </p:nvPr>
        </p:nvSpPr>
        <p:spPr>
          <a:xfrm>
            <a:off x="311700" y="864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Times New Roman"/>
                <a:ea typeface="Times New Roman"/>
                <a:cs typeface="Times New Roman"/>
                <a:sym typeface="Times New Roman"/>
              </a:rPr>
              <a:t>1.5. Для устранения причин и условий, способствующих вовлечению населения в террористическую деятельность:</a:t>
            </a:r>
            <a:endParaRPr>
              <a:latin typeface="Times New Roman"/>
              <a:ea typeface="Times New Roman"/>
              <a:cs typeface="Times New Roman"/>
              <a:sym typeface="Times New Roman"/>
            </a:endParaRPr>
          </a:p>
        </p:txBody>
      </p:sp>
      <p:sp>
        <p:nvSpPr>
          <p:cNvPr id="222" name="Google Shape;222;p34"/>
          <p:cNvSpPr txBox="1">
            <a:spLocks noGrp="1"/>
          </p:cNvSpPr>
          <p:nvPr>
            <p:ph type="body" idx="1"/>
          </p:nvPr>
        </p:nvSpPr>
        <p:spPr>
          <a:xfrm>
            <a:off x="311700" y="1902000"/>
            <a:ext cx="8520600" cy="2667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ru">
                <a:solidFill>
                  <a:srgbClr val="000000"/>
                </a:solidFill>
                <a:latin typeface="Times New Roman"/>
                <a:ea typeface="Times New Roman"/>
                <a:cs typeface="Times New Roman"/>
                <a:sym typeface="Times New Roman"/>
              </a:rPr>
              <a:t>1.5.1. Проводить работу </a:t>
            </a:r>
            <a:r>
              <a:rPr lang="ru" b="1">
                <a:solidFill>
                  <a:srgbClr val="000000"/>
                </a:solidFill>
                <a:latin typeface="Times New Roman"/>
                <a:ea typeface="Times New Roman"/>
                <a:cs typeface="Times New Roman"/>
                <a:sym typeface="Times New Roman"/>
              </a:rPr>
              <a:t>по привлечению детей и молодежи</a:t>
            </a:r>
            <a:r>
              <a:rPr lang="ru">
                <a:solidFill>
                  <a:srgbClr val="000000"/>
                </a:solidFill>
                <a:latin typeface="Times New Roman"/>
                <a:ea typeface="Times New Roman"/>
                <a:cs typeface="Times New Roman"/>
                <a:sym typeface="Times New Roman"/>
              </a:rPr>
              <a:t> к деятельности общественных организаций, волонтерских военно-патриотических молодежных и детских объединений, </a:t>
            </a:r>
            <a:r>
              <a:rPr lang="ru" b="1">
                <a:solidFill>
                  <a:srgbClr val="000000"/>
                </a:solidFill>
                <a:latin typeface="Times New Roman"/>
                <a:ea typeface="Times New Roman"/>
                <a:cs typeface="Times New Roman"/>
                <a:sym typeface="Times New Roman"/>
              </a:rPr>
              <a:t>нацеленной на формирование антитеррористического мировоззрения.</a:t>
            </a:r>
            <a:endParaRPr b="1">
              <a:solidFill>
                <a:srgbClr val="000000"/>
              </a:solidFill>
              <a:latin typeface="Times New Roman"/>
              <a:ea typeface="Times New Roman"/>
              <a:cs typeface="Times New Roman"/>
              <a:sym typeface="Times New Roman"/>
            </a:endParaRPr>
          </a:p>
        </p:txBody>
      </p:sp>
      <p:pic>
        <p:nvPicPr>
          <p:cNvPr id="223" name="Google Shape;223;p34"/>
          <p:cNvPicPr preferRelativeResize="0"/>
          <p:nvPr/>
        </p:nvPicPr>
        <p:blipFill>
          <a:blip r:embed="rId3">
            <a:alphaModFix/>
          </a:blip>
          <a:stretch>
            <a:fillRect/>
          </a:stretch>
        </p:blipFill>
        <p:spPr>
          <a:xfrm>
            <a:off x="0" y="2"/>
            <a:ext cx="9144000" cy="768096"/>
          </a:xfrm>
          <a:prstGeom prst="rect">
            <a:avLst/>
          </a:prstGeom>
          <a:noFill/>
          <a:ln>
            <a:noFill/>
          </a:ln>
        </p:spPr>
      </p:pic>
      <p:pic>
        <p:nvPicPr>
          <p:cNvPr id="224" name="Google Shape;224;p34"/>
          <p:cNvPicPr preferRelativeResize="0"/>
          <p:nvPr/>
        </p:nvPicPr>
        <p:blipFill>
          <a:blip r:embed="rId4">
            <a:alphaModFix/>
          </a:blip>
          <a:stretch>
            <a:fillRect/>
          </a:stretch>
        </p:blipFill>
        <p:spPr>
          <a:xfrm>
            <a:off x="584175" y="3456950"/>
            <a:ext cx="2440074" cy="1359175"/>
          </a:xfrm>
          <a:prstGeom prst="rect">
            <a:avLst/>
          </a:prstGeom>
          <a:noFill/>
          <a:ln>
            <a:noFill/>
          </a:ln>
        </p:spPr>
      </p:pic>
      <p:pic>
        <p:nvPicPr>
          <p:cNvPr id="225" name="Google Shape;225;p34"/>
          <p:cNvPicPr preferRelativeResize="0"/>
          <p:nvPr/>
        </p:nvPicPr>
        <p:blipFill>
          <a:blip r:embed="rId5">
            <a:alphaModFix/>
          </a:blip>
          <a:stretch>
            <a:fillRect/>
          </a:stretch>
        </p:blipFill>
        <p:spPr>
          <a:xfrm>
            <a:off x="4946930" y="3235500"/>
            <a:ext cx="2615575" cy="1736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69588D-599B-2694-650F-82F4B0139A87}"/>
              </a:ext>
            </a:extLst>
          </p:cNvPr>
          <p:cNvSpPr>
            <a:spLocks noGrp="1"/>
          </p:cNvSpPr>
          <p:nvPr>
            <p:ph type="ctrTitle"/>
          </p:nvPr>
        </p:nvSpPr>
        <p:spPr/>
        <p:txBody>
          <a:bodyPr/>
          <a:lstStyle/>
          <a:p>
            <a:endParaRPr lang="ru-RU"/>
          </a:p>
        </p:txBody>
      </p:sp>
      <p:sp>
        <p:nvSpPr>
          <p:cNvPr id="3" name="Подзаголовок 2">
            <a:extLst>
              <a:ext uri="{FF2B5EF4-FFF2-40B4-BE49-F238E27FC236}">
                <a16:creationId xmlns:a16="http://schemas.microsoft.com/office/drawing/2014/main" id="{370E2DDC-95AD-128E-8414-5483218A592E}"/>
              </a:ext>
            </a:extLst>
          </p:cNvPr>
          <p:cNvSpPr>
            <a:spLocks noGrp="1"/>
          </p:cNvSpPr>
          <p:nvPr>
            <p:ph type="subTitle" idx="1"/>
          </p:nvPr>
        </p:nvSpPr>
        <p:spPr/>
        <p:txBody>
          <a:bodyPr/>
          <a:lstStyle/>
          <a:p>
            <a:endParaRPr lang="ru-RU"/>
          </a:p>
        </p:txBody>
      </p:sp>
      <p:pic>
        <p:nvPicPr>
          <p:cNvPr id="5" name="Рисунок 4">
            <a:extLst>
              <a:ext uri="{FF2B5EF4-FFF2-40B4-BE49-F238E27FC236}">
                <a16:creationId xmlns:a16="http://schemas.microsoft.com/office/drawing/2014/main" id="{A0FA7804-446E-7DDB-9217-CC50BC156DA1}"/>
              </a:ext>
            </a:extLst>
          </p:cNvPr>
          <p:cNvPicPr>
            <a:picLocks noChangeAspect="1"/>
          </p:cNvPicPr>
          <p:nvPr/>
        </p:nvPicPr>
        <p:blipFill>
          <a:blip r:embed="rId2"/>
          <a:stretch>
            <a:fillRect/>
          </a:stretch>
        </p:blipFill>
        <p:spPr>
          <a:xfrm>
            <a:off x="0" y="492918"/>
            <a:ext cx="9144000" cy="4157663"/>
          </a:xfrm>
          <a:prstGeom prst="rect">
            <a:avLst/>
          </a:prstGeom>
        </p:spPr>
      </p:pic>
    </p:spTree>
    <p:extLst>
      <p:ext uri="{BB962C8B-B14F-4D97-AF65-F5344CB8AC3E}">
        <p14:creationId xmlns:p14="http://schemas.microsoft.com/office/powerpoint/2010/main" val="155316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99A689-9E6C-935E-A60C-C3C486036CB9}"/>
              </a:ext>
            </a:extLst>
          </p:cNvPr>
          <p:cNvSpPr>
            <a:spLocks noGrp="1"/>
          </p:cNvSpPr>
          <p:nvPr>
            <p:ph type="ctrTitle"/>
          </p:nvPr>
        </p:nvSpPr>
        <p:spPr/>
        <p:txBody>
          <a:bodyPr/>
          <a:lstStyle/>
          <a:p>
            <a:endParaRPr lang="ru-RU"/>
          </a:p>
        </p:txBody>
      </p:sp>
      <p:sp>
        <p:nvSpPr>
          <p:cNvPr id="3" name="Подзаголовок 2">
            <a:extLst>
              <a:ext uri="{FF2B5EF4-FFF2-40B4-BE49-F238E27FC236}">
                <a16:creationId xmlns:a16="http://schemas.microsoft.com/office/drawing/2014/main" id="{766E3A16-1E75-DBCD-0341-E21BCCEDAEAB}"/>
              </a:ext>
            </a:extLst>
          </p:cNvPr>
          <p:cNvSpPr>
            <a:spLocks noGrp="1"/>
          </p:cNvSpPr>
          <p:nvPr>
            <p:ph type="subTitle" idx="1"/>
          </p:nvPr>
        </p:nvSpPr>
        <p:spPr/>
        <p:txBody>
          <a:bodyPr/>
          <a:lstStyle/>
          <a:p>
            <a:endParaRPr lang="ru-RU"/>
          </a:p>
        </p:txBody>
      </p:sp>
      <p:pic>
        <p:nvPicPr>
          <p:cNvPr id="5" name="Рисунок 4">
            <a:extLst>
              <a:ext uri="{FF2B5EF4-FFF2-40B4-BE49-F238E27FC236}">
                <a16:creationId xmlns:a16="http://schemas.microsoft.com/office/drawing/2014/main" id="{083B24BC-B8EC-2DA8-C603-ACC3D454DB51}"/>
              </a:ext>
            </a:extLst>
          </p:cNvPr>
          <p:cNvPicPr>
            <a:picLocks noChangeAspect="1"/>
          </p:cNvPicPr>
          <p:nvPr/>
        </p:nvPicPr>
        <p:blipFill>
          <a:blip r:embed="rId2"/>
          <a:srcRect l="7587" r="15455"/>
          <a:stretch/>
        </p:blipFill>
        <p:spPr>
          <a:xfrm>
            <a:off x="192881" y="304040"/>
            <a:ext cx="5486400" cy="4641842"/>
          </a:xfrm>
          <a:prstGeom prst="rect">
            <a:avLst/>
          </a:prstGeom>
        </p:spPr>
      </p:pic>
      <p:sp>
        <p:nvSpPr>
          <p:cNvPr id="6" name="AutoShape 2">
            <a:extLst>
              <a:ext uri="{FF2B5EF4-FFF2-40B4-BE49-F238E27FC236}">
                <a16:creationId xmlns:a16="http://schemas.microsoft.com/office/drawing/2014/main" id="{0F8BB300-4E39-269A-C2A3-EB06D27098CB}"/>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 name="Рисунок 7">
            <a:extLst>
              <a:ext uri="{FF2B5EF4-FFF2-40B4-BE49-F238E27FC236}">
                <a16:creationId xmlns:a16="http://schemas.microsoft.com/office/drawing/2014/main" id="{87823F5F-7F9C-0573-9618-6CA44B2D4E48}"/>
              </a:ext>
            </a:extLst>
          </p:cNvPr>
          <p:cNvPicPr>
            <a:picLocks noChangeAspect="1"/>
          </p:cNvPicPr>
          <p:nvPr/>
        </p:nvPicPr>
        <p:blipFill>
          <a:blip r:embed="rId3"/>
          <a:stretch>
            <a:fillRect/>
          </a:stretch>
        </p:blipFill>
        <p:spPr>
          <a:xfrm>
            <a:off x="5798100" y="926306"/>
            <a:ext cx="2986087" cy="2986087"/>
          </a:xfrm>
          <a:prstGeom prst="rect">
            <a:avLst/>
          </a:prstGeom>
        </p:spPr>
      </p:pic>
    </p:spTree>
    <p:extLst>
      <p:ext uri="{BB962C8B-B14F-4D97-AF65-F5344CB8AC3E}">
        <p14:creationId xmlns:p14="http://schemas.microsoft.com/office/powerpoint/2010/main" val="4177994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5"/>
          <p:cNvSpPr txBox="1">
            <a:spLocks noGrp="1"/>
          </p:cNvSpPr>
          <p:nvPr>
            <p:ph type="title"/>
          </p:nvPr>
        </p:nvSpPr>
        <p:spPr>
          <a:xfrm>
            <a:off x="311700" y="864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Times New Roman"/>
                <a:ea typeface="Times New Roman"/>
                <a:cs typeface="Times New Roman"/>
                <a:sym typeface="Times New Roman"/>
              </a:rPr>
              <a:t>1.5. Для устранения причин и условий, способствующих вовлечению населения в террористическую деятельность:</a:t>
            </a:r>
            <a:endParaRPr>
              <a:latin typeface="Times New Roman"/>
              <a:ea typeface="Times New Roman"/>
              <a:cs typeface="Times New Roman"/>
              <a:sym typeface="Times New Roman"/>
            </a:endParaRPr>
          </a:p>
        </p:txBody>
      </p:sp>
      <p:sp>
        <p:nvSpPr>
          <p:cNvPr id="231" name="Google Shape;231;p35"/>
          <p:cNvSpPr txBox="1">
            <a:spLocks noGrp="1"/>
          </p:cNvSpPr>
          <p:nvPr>
            <p:ph type="body" idx="1"/>
          </p:nvPr>
        </p:nvSpPr>
        <p:spPr>
          <a:xfrm>
            <a:off x="311700" y="1902000"/>
            <a:ext cx="8520600" cy="1645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ru">
                <a:solidFill>
                  <a:srgbClr val="000000"/>
                </a:solidFill>
                <a:latin typeface="Times New Roman"/>
                <a:ea typeface="Times New Roman"/>
                <a:cs typeface="Times New Roman"/>
                <a:sym typeface="Times New Roman"/>
              </a:rPr>
              <a:t>1.5.2. Оказывать государственную поддержку социально-значимым, в том числе культурно-просветительским, гуманитарным, спортивным проектам, направленным на </a:t>
            </a:r>
            <a:r>
              <a:rPr lang="ru" b="1">
                <a:solidFill>
                  <a:srgbClr val="000000"/>
                </a:solidFill>
                <a:latin typeface="Times New Roman"/>
                <a:ea typeface="Times New Roman"/>
                <a:cs typeface="Times New Roman"/>
                <a:sym typeface="Times New Roman"/>
              </a:rPr>
              <a:t>привитие населению неприятия идеологии насилия и негативных социальных явлений</a:t>
            </a:r>
            <a:r>
              <a:rPr lang="ru">
                <a:solidFill>
                  <a:srgbClr val="000000"/>
                </a:solidFill>
                <a:latin typeface="Times New Roman"/>
                <a:ea typeface="Times New Roman"/>
                <a:cs typeface="Times New Roman"/>
                <a:sym typeface="Times New Roman"/>
              </a:rPr>
              <a:t>.</a:t>
            </a:r>
            <a:endParaRPr>
              <a:solidFill>
                <a:srgbClr val="000000"/>
              </a:solidFill>
              <a:latin typeface="Times New Roman"/>
              <a:ea typeface="Times New Roman"/>
              <a:cs typeface="Times New Roman"/>
              <a:sym typeface="Times New Roman"/>
            </a:endParaRPr>
          </a:p>
        </p:txBody>
      </p:sp>
      <p:pic>
        <p:nvPicPr>
          <p:cNvPr id="232" name="Google Shape;232;p35"/>
          <p:cNvPicPr preferRelativeResize="0"/>
          <p:nvPr/>
        </p:nvPicPr>
        <p:blipFill>
          <a:blip r:embed="rId3">
            <a:alphaModFix/>
          </a:blip>
          <a:stretch>
            <a:fillRect/>
          </a:stretch>
        </p:blipFill>
        <p:spPr>
          <a:xfrm>
            <a:off x="0" y="2"/>
            <a:ext cx="9144000" cy="768096"/>
          </a:xfrm>
          <a:prstGeom prst="rect">
            <a:avLst/>
          </a:prstGeom>
          <a:noFill/>
          <a:ln>
            <a:noFill/>
          </a:ln>
        </p:spPr>
      </p:pic>
      <p:pic>
        <p:nvPicPr>
          <p:cNvPr id="233" name="Google Shape;233;p35"/>
          <p:cNvPicPr preferRelativeResize="0"/>
          <p:nvPr/>
        </p:nvPicPr>
        <p:blipFill>
          <a:blip r:embed="rId4">
            <a:alphaModFix/>
          </a:blip>
          <a:stretch>
            <a:fillRect/>
          </a:stretch>
        </p:blipFill>
        <p:spPr>
          <a:xfrm>
            <a:off x="3479647" y="3208225"/>
            <a:ext cx="2184714" cy="15957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6"/>
          <p:cNvSpPr txBox="1">
            <a:spLocks noGrp="1"/>
          </p:cNvSpPr>
          <p:nvPr>
            <p:ph type="title"/>
          </p:nvPr>
        </p:nvSpPr>
        <p:spPr>
          <a:xfrm>
            <a:off x="311700" y="864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Times New Roman"/>
                <a:ea typeface="Times New Roman"/>
                <a:cs typeface="Times New Roman"/>
                <a:sym typeface="Times New Roman"/>
              </a:rPr>
              <a:t>1.5. Для устранения причин и условий, способствующих вовлечению населения в террористическую деятельность:</a:t>
            </a:r>
            <a:endParaRPr>
              <a:latin typeface="Times New Roman"/>
              <a:ea typeface="Times New Roman"/>
              <a:cs typeface="Times New Roman"/>
              <a:sym typeface="Times New Roman"/>
            </a:endParaRPr>
          </a:p>
        </p:txBody>
      </p:sp>
      <p:sp>
        <p:nvSpPr>
          <p:cNvPr id="239" name="Google Shape;239;p36"/>
          <p:cNvSpPr txBox="1">
            <a:spLocks noGrp="1"/>
          </p:cNvSpPr>
          <p:nvPr>
            <p:ph type="body" idx="1"/>
          </p:nvPr>
        </p:nvSpPr>
        <p:spPr>
          <a:xfrm>
            <a:off x="311700" y="1902000"/>
            <a:ext cx="8520600" cy="2667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solidFill>
                  <a:srgbClr val="000000"/>
                </a:solidFill>
                <a:latin typeface="Times New Roman"/>
                <a:ea typeface="Times New Roman"/>
                <a:cs typeface="Times New Roman"/>
                <a:sym typeface="Times New Roman"/>
              </a:rPr>
              <a:t>1.5.3. Обеспечивать </a:t>
            </a:r>
            <a:r>
              <a:rPr lang="ru" b="1">
                <a:solidFill>
                  <a:srgbClr val="000000"/>
                </a:solidFill>
                <a:latin typeface="Times New Roman"/>
                <a:ea typeface="Times New Roman"/>
                <a:cs typeface="Times New Roman"/>
                <a:sym typeface="Times New Roman"/>
              </a:rPr>
              <a:t>максимальный охват позитивной повесткой </a:t>
            </a:r>
            <a:r>
              <a:rPr lang="ru">
                <a:solidFill>
                  <a:srgbClr val="000000"/>
                </a:solidFill>
                <a:latin typeface="Times New Roman"/>
                <a:ea typeface="Times New Roman"/>
                <a:cs typeface="Times New Roman"/>
                <a:sym typeface="Times New Roman"/>
              </a:rPr>
              <a:t>учащихся общеобразовательных организаций в свободное от учебы время с задействованием структур </a:t>
            </a:r>
            <a:r>
              <a:rPr lang="ru" b="1">
                <a:solidFill>
                  <a:srgbClr val="000000"/>
                </a:solidFill>
                <a:latin typeface="Times New Roman"/>
                <a:ea typeface="Times New Roman"/>
                <a:cs typeface="Times New Roman"/>
                <a:sym typeface="Times New Roman"/>
              </a:rPr>
              <a:t>самоуправления, волонтерских и патриотических движений</a:t>
            </a:r>
            <a:r>
              <a:rPr lang="ru">
                <a:solidFill>
                  <a:srgbClr val="000000"/>
                </a:solidFill>
                <a:latin typeface="Times New Roman"/>
                <a:ea typeface="Times New Roman"/>
                <a:cs typeface="Times New Roman"/>
                <a:sym typeface="Times New Roman"/>
              </a:rPr>
              <a:t>, а также служб примирения (медиации) по разрешению конфликтных ситуаций. </a:t>
            </a:r>
            <a:endParaRPr>
              <a:solidFill>
                <a:srgbClr val="000000"/>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rgbClr val="000000"/>
              </a:solidFill>
              <a:latin typeface="Times New Roman"/>
              <a:ea typeface="Times New Roman"/>
              <a:cs typeface="Times New Roman"/>
              <a:sym typeface="Times New Roman"/>
            </a:endParaRPr>
          </a:p>
        </p:txBody>
      </p:sp>
      <p:pic>
        <p:nvPicPr>
          <p:cNvPr id="240" name="Google Shape;240;p36"/>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70" name="Google Shape;70;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1" name="Google Shape;71;p1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7"/>
          <p:cNvSpPr txBox="1">
            <a:spLocks noGrp="1"/>
          </p:cNvSpPr>
          <p:nvPr>
            <p:ph type="title"/>
          </p:nvPr>
        </p:nvSpPr>
        <p:spPr>
          <a:xfrm>
            <a:off x="311700" y="864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b="1">
                <a:latin typeface="Times New Roman"/>
                <a:ea typeface="Times New Roman"/>
                <a:cs typeface="Times New Roman"/>
                <a:sym typeface="Times New Roman"/>
              </a:rPr>
              <a:t>Меры общей профилактики</a:t>
            </a:r>
            <a:endParaRPr>
              <a:latin typeface="Times New Roman"/>
              <a:ea typeface="Times New Roman"/>
              <a:cs typeface="Times New Roman"/>
              <a:sym typeface="Times New Roman"/>
            </a:endParaRPr>
          </a:p>
        </p:txBody>
      </p:sp>
      <p:sp>
        <p:nvSpPr>
          <p:cNvPr id="246" name="Google Shape;246;p37"/>
          <p:cNvSpPr txBox="1">
            <a:spLocks noGrp="1"/>
          </p:cNvSpPr>
          <p:nvPr>
            <p:ph type="body" idx="1"/>
          </p:nvPr>
        </p:nvSpPr>
        <p:spPr>
          <a:xfrm>
            <a:off x="171000" y="1480350"/>
            <a:ext cx="8661300" cy="2829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ru">
                <a:solidFill>
                  <a:srgbClr val="000000"/>
                </a:solidFill>
                <a:latin typeface="Times New Roman"/>
                <a:ea typeface="Times New Roman"/>
                <a:cs typeface="Times New Roman"/>
                <a:sym typeface="Times New Roman"/>
              </a:rPr>
              <a:t>1.6. В целях своевременного устранения негативных факторов, способствующих распространению среди обучающихся идеологии насилия, организовывать на регулярной основе </a:t>
            </a:r>
            <a:r>
              <a:rPr lang="ru" b="1">
                <a:solidFill>
                  <a:srgbClr val="000000"/>
                </a:solidFill>
                <a:latin typeface="Times New Roman"/>
                <a:ea typeface="Times New Roman"/>
                <a:cs typeface="Times New Roman"/>
                <a:sym typeface="Times New Roman"/>
              </a:rPr>
              <a:t>проведение мониторингов</a:t>
            </a:r>
            <a:r>
              <a:rPr lang="ru">
                <a:solidFill>
                  <a:srgbClr val="000000"/>
                </a:solidFill>
                <a:latin typeface="Times New Roman"/>
                <a:ea typeface="Times New Roman"/>
                <a:cs typeface="Times New Roman"/>
                <a:sym typeface="Times New Roman"/>
              </a:rPr>
              <a:t> (психологического климата в образовательных организациях, активности виртуальных деструктивных сообществ, динамики насильственных проявлений среди несовершеннолетних)</a:t>
            </a:r>
            <a:endParaRPr>
              <a:solidFill>
                <a:srgbClr val="000000"/>
              </a:solidFill>
              <a:latin typeface="Times New Roman"/>
              <a:ea typeface="Times New Roman"/>
              <a:cs typeface="Times New Roman"/>
              <a:sym typeface="Times New Roman"/>
            </a:endParaRPr>
          </a:p>
        </p:txBody>
      </p:sp>
      <p:pic>
        <p:nvPicPr>
          <p:cNvPr id="247" name="Google Shape;247;p37"/>
          <p:cNvPicPr preferRelativeResize="0"/>
          <p:nvPr/>
        </p:nvPicPr>
        <p:blipFill>
          <a:blip r:embed="rId3">
            <a:alphaModFix/>
          </a:blip>
          <a:stretch>
            <a:fillRect/>
          </a:stretch>
        </p:blipFill>
        <p:spPr>
          <a:xfrm>
            <a:off x="0" y="2"/>
            <a:ext cx="9144000" cy="768096"/>
          </a:xfrm>
          <a:prstGeom prst="rect">
            <a:avLst/>
          </a:prstGeom>
          <a:noFill/>
          <a:ln>
            <a:noFill/>
          </a:ln>
        </p:spPr>
      </p:pic>
      <p:pic>
        <p:nvPicPr>
          <p:cNvPr id="248" name="Google Shape;248;p37"/>
          <p:cNvPicPr preferRelativeResize="0"/>
          <p:nvPr/>
        </p:nvPicPr>
        <p:blipFill>
          <a:blip r:embed="rId4">
            <a:alphaModFix/>
          </a:blip>
          <a:stretch>
            <a:fillRect/>
          </a:stretch>
        </p:blipFill>
        <p:spPr>
          <a:xfrm>
            <a:off x="424776" y="3318025"/>
            <a:ext cx="3031974" cy="1715600"/>
          </a:xfrm>
          <a:prstGeom prst="rect">
            <a:avLst/>
          </a:prstGeom>
          <a:noFill/>
          <a:ln>
            <a:noFill/>
          </a:ln>
        </p:spPr>
      </p:pic>
      <p:pic>
        <p:nvPicPr>
          <p:cNvPr id="249" name="Google Shape;249;p37"/>
          <p:cNvPicPr preferRelativeResize="0"/>
          <p:nvPr/>
        </p:nvPicPr>
        <p:blipFill>
          <a:blip r:embed="rId5">
            <a:alphaModFix/>
          </a:blip>
          <a:stretch>
            <a:fillRect/>
          </a:stretch>
        </p:blipFill>
        <p:spPr>
          <a:xfrm>
            <a:off x="4572000" y="3420550"/>
            <a:ext cx="2247900" cy="12644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8"/>
          <p:cNvSpPr txBox="1">
            <a:spLocks noGrp="1"/>
          </p:cNvSpPr>
          <p:nvPr>
            <p:ph type="title"/>
          </p:nvPr>
        </p:nvSpPr>
        <p:spPr>
          <a:xfrm>
            <a:off x="311700" y="864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b="1">
                <a:latin typeface="Times New Roman"/>
                <a:ea typeface="Times New Roman"/>
                <a:cs typeface="Times New Roman"/>
                <a:sym typeface="Times New Roman"/>
              </a:rPr>
              <a:t>2. Меры адресной профилактики</a:t>
            </a:r>
            <a:endParaRPr b="1">
              <a:latin typeface="Times New Roman"/>
              <a:ea typeface="Times New Roman"/>
              <a:cs typeface="Times New Roman"/>
              <a:sym typeface="Times New Roman"/>
            </a:endParaRPr>
          </a:p>
        </p:txBody>
      </p:sp>
      <p:sp>
        <p:nvSpPr>
          <p:cNvPr id="255" name="Google Shape;255;p38"/>
          <p:cNvSpPr txBox="1">
            <a:spLocks noGrp="1"/>
          </p:cNvSpPr>
          <p:nvPr>
            <p:ph type="body" idx="1"/>
          </p:nvPr>
        </p:nvSpPr>
        <p:spPr>
          <a:xfrm>
            <a:off x="311700" y="1580225"/>
            <a:ext cx="8520600" cy="282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solidFill>
                  <a:srgbClr val="000000"/>
                </a:solidFill>
                <a:latin typeface="Times New Roman"/>
                <a:ea typeface="Times New Roman"/>
                <a:cs typeface="Times New Roman"/>
                <a:sym typeface="Times New Roman"/>
              </a:rPr>
              <a:t>2.2. В целях недопущения радикализации </a:t>
            </a:r>
            <a:r>
              <a:rPr lang="ru" b="1">
                <a:solidFill>
                  <a:srgbClr val="000000"/>
                </a:solidFill>
                <a:latin typeface="Times New Roman"/>
                <a:ea typeface="Times New Roman"/>
                <a:cs typeface="Times New Roman"/>
                <a:sym typeface="Times New Roman"/>
              </a:rPr>
              <a:t>иностранных граждан</a:t>
            </a:r>
            <a:r>
              <a:rPr lang="ru">
                <a:solidFill>
                  <a:srgbClr val="000000"/>
                </a:solidFill>
                <a:latin typeface="Times New Roman"/>
                <a:ea typeface="Times New Roman"/>
                <a:cs typeface="Times New Roman"/>
                <a:sym typeface="Times New Roman"/>
              </a:rPr>
              <a:t>, прибывших в Российскую Федерацию для осуществления трудовой деятельности, проводить с привлечением работодателей, лидеров национальных диаспор (землячеств), представителей общественных и религиозных организаций разъяснительную работу, включающую: </a:t>
            </a:r>
            <a:endParaRPr>
              <a:solidFill>
                <a:srgbClr val="000000"/>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rgbClr val="000000"/>
              </a:solidFill>
              <a:latin typeface="Times New Roman"/>
              <a:ea typeface="Times New Roman"/>
              <a:cs typeface="Times New Roman"/>
              <a:sym typeface="Times New Roman"/>
            </a:endParaRPr>
          </a:p>
        </p:txBody>
      </p:sp>
      <p:pic>
        <p:nvPicPr>
          <p:cNvPr id="256" name="Google Shape;256;p38"/>
          <p:cNvPicPr preferRelativeResize="0"/>
          <p:nvPr/>
        </p:nvPicPr>
        <p:blipFill>
          <a:blip r:embed="rId3">
            <a:alphaModFix/>
          </a:blip>
          <a:stretch>
            <a:fillRect/>
          </a:stretch>
        </p:blipFill>
        <p:spPr>
          <a:xfrm>
            <a:off x="0" y="2"/>
            <a:ext cx="9144000" cy="768096"/>
          </a:xfrm>
          <a:prstGeom prst="rect">
            <a:avLst/>
          </a:prstGeom>
          <a:noFill/>
          <a:ln>
            <a:noFill/>
          </a:ln>
        </p:spPr>
      </p:pic>
      <p:pic>
        <p:nvPicPr>
          <p:cNvPr id="257" name="Google Shape;257;p38"/>
          <p:cNvPicPr preferRelativeResize="0"/>
          <p:nvPr/>
        </p:nvPicPr>
        <p:blipFill>
          <a:blip r:embed="rId4">
            <a:alphaModFix/>
          </a:blip>
          <a:stretch>
            <a:fillRect/>
          </a:stretch>
        </p:blipFill>
        <p:spPr>
          <a:xfrm>
            <a:off x="2906325" y="3197825"/>
            <a:ext cx="2837524" cy="1596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9"/>
          <p:cNvSpPr txBox="1">
            <a:spLocks noGrp="1"/>
          </p:cNvSpPr>
          <p:nvPr>
            <p:ph type="title"/>
          </p:nvPr>
        </p:nvSpPr>
        <p:spPr>
          <a:xfrm>
            <a:off x="311700" y="864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Times New Roman"/>
                <a:ea typeface="Times New Roman"/>
                <a:cs typeface="Times New Roman"/>
                <a:sym typeface="Times New Roman"/>
              </a:rPr>
              <a:t>Направления разъяснительной работы:</a:t>
            </a:r>
            <a:endParaRPr>
              <a:latin typeface="Times New Roman"/>
              <a:ea typeface="Times New Roman"/>
              <a:cs typeface="Times New Roman"/>
              <a:sym typeface="Times New Roman"/>
            </a:endParaRPr>
          </a:p>
        </p:txBody>
      </p:sp>
      <p:sp>
        <p:nvSpPr>
          <p:cNvPr id="263" name="Google Shape;263;p39"/>
          <p:cNvSpPr txBox="1">
            <a:spLocks noGrp="1"/>
          </p:cNvSpPr>
          <p:nvPr>
            <p:ph type="body" idx="1"/>
          </p:nvPr>
        </p:nvSpPr>
        <p:spPr>
          <a:xfrm>
            <a:off x="311700" y="1740025"/>
            <a:ext cx="8520600" cy="282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000000"/>
              </a:buClr>
              <a:buSzPts val="1800"/>
              <a:buFont typeface="Times New Roman"/>
              <a:buChar char="-"/>
            </a:pPr>
            <a:r>
              <a:rPr lang="ru">
                <a:solidFill>
                  <a:srgbClr val="000000"/>
                </a:solidFill>
                <a:latin typeface="Times New Roman"/>
                <a:ea typeface="Times New Roman"/>
                <a:cs typeface="Times New Roman"/>
                <a:sym typeface="Times New Roman"/>
              </a:rPr>
              <a:t>Информировать об ответственности.</a:t>
            </a:r>
            <a:endParaRPr>
              <a:solidFill>
                <a:srgbClr val="000000"/>
              </a:solidFill>
              <a:latin typeface="Times New Roman"/>
              <a:ea typeface="Times New Roman"/>
              <a:cs typeface="Times New Roman"/>
              <a:sym typeface="Times New Roman"/>
            </a:endParaRPr>
          </a:p>
          <a:p>
            <a:pPr marL="457200" lvl="0" indent="-342900" algn="l" rtl="0">
              <a:spcBef>
                <a:spcPts val="0"/>
              </a:spcBef>
              <a:spcAft>
                <a:spcPts val="0"/>
              </a:spcAft>
              <a:buClr>
                <a:srgbClr val="000000"/>
              </a:buClr>
              <a:buSzPts val="1800"/>
              <a:buFont typeface="Times New Roman"/>
              <a:buChar char="-"/>
            </a:pPr>
            <a:r>
              <a:rPr lang="ru">
                <a:solidFill>
                  <a:srgbClr val="000000"/>
                </a:solidFill>
                <a:latin typeface="Times New Roman"/>
                <a:ea typeface="Times New Roman"/>
                <a:cs typeface="Times New Roman"/>
                <a:sym typeface="Times New Roman"/>
              </a:rPr>
              <a:t>Прививать российские духовно-нравственные ценности.</a:t>
            </a:r>
            <a:endParaRPr>
              <a:solidFill>
                <a:srgbClr val="000000"/>
              </a:solidFill>
              <a:latin typeface="Times New Roman"/>
              <a:ea typeface="Times New Roman"/>
              <a:cs typeface="Times New Roman"/>
              <a:sym typeface="Times New Roman"/>
            </a:endParaRPr>
          </a:p>
          <a:p>
            <a:pPr marL="457200" lvl="0" indent="-342900" algn="l" rtl="0">
              <a:spcBef>
                <a:spcPts val="0"/>
              </a:spcBef>
              <a:spcAft>
                <a:spcPts val="0"/>
              </a:spcAft>
              <a:buClr>
                <a:srgbClr val="000000"/>
              </a:buClr>
              <a:buSzPts val="1800"/>
              <a:buFont typeface="Times New Roman"/>
              <a:buChar char="-"/>
            </a:pPr>
            <a:r>
              <a:rPr lang="ru">
                <a:solidFill>
                  <a:srgbClr val="000000"/>
                </a:solidFill>
                <a:latin typeface="Times New Roman"/>
                <a:ea typeface="Times New Roman"/>
                <a:cs typeface="Times New Roman"/>
                <a:sym typeface="Times New Roman"/>
              </a:rPr>
              <a:t>Налаживать взаимодействие с органами власти по сообщению о терактах.</a:t>
            </a:r>
            <a:endParaRPr>
              <a:solidFill>
                <a:srgbClr val="000000"/>
              </a:solidFill>
              <a:latin typeface="Times New Roman"/>
              <a:ea typeface="Times New Roman"/>
              <a:cs typeface="Times New Roman"/>
              <a:sym typeface="Times New Roman"/>
            </a:endParaRPr>
          </a:p>
        </p:txBody>
      </p:sp>
      <p:pic>
        <p:nvPicPr>
          <p:cNvPr id="264" name="Google Shape;264;p39"/>
          <p:cNvPicPr preferRelativeResize="0"/>
          <p:nvPr/>
        </p:nvPicPr>
        <p:blipFill>
          <a:blip r:embed="rId3">
            <a:alphaModFix/>
          </a:blip>
          <a:stretch>
            <a:fillRect/>
          </a:stretch>
        </p:blipFill>
        <p:spPr>
          <a:xfrm>
            <a:off x="0" y="2"/>
            <a:ext cx="9144000" cy="768096"/>
          </a:xfrm>
          <a:prstGeom prst="rect">
            <a:avLst/>
          </a:prstGeom>
          <a:noFill/>
          <a:ln>
            <a:noFill/>
          </a:ln>
        </p:spPr>
      </p:pic>
      <p:pic>
        <p:nvPicPr>
          <p:cNvPr id="265" name="Google Shape;265;p39"/>
          <p:cNvPicPr preferRelativeResize="0"/>
          <p:nvPr/>
        </p:nvPicPr>
        <p:blipFill>
          <a:blip r:embed="rId4">
            <a:alphaModFix/>
          </a:blip>
          <a:stretch>
            <a:fillRect/>
          </a:stretch>
        </p:blipFill>
        <p:spPr>
          <a:xfrm>
            <a:off x="3340795" y="3093625"/>
            <a:ext cx="2462426" cy="17602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0"/>
          <p:cNvSpPr txBox="1">
            <a:spLocks noGrp="1"/>
          </p:cNvSpPr>
          <p:nvPr>
            <p:ph type="title"/>
          </p:nvPr>
        </p:nvSpPr>
        <p:spPr>
          <a:xfrm>
            <a:off x="311700" y="6847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Times New Roman"/>
                <a:ea typeface="Times New Roman"/>
                <a:cs typeface="Times New Roman"/>
                <a:sym typeface="Times New Roman"/>
              </a:rPr>
              <a:t>2. Меры адресной профилактики</a:t>
            </a:r>
            <a:endParaRPr>
              <a:latin typeface="Times New Roman"/>
              <a:ea typeface="Times New Roman"/>
              <a:cs typeface="Times New Roman"/>
              <a:sym typeface="Times New Roman"/>
            </a:endParaRPr>
          </a:p>
        </p:txBody>
      </p:sp>
      <p:sp>
        <p:nvSpPr>
          <p:cNvPr id="271" name="Google Shape;271;p40"/>
          <p:cNvSpPr txBox="1">
            <a:spLocks noGrp="1"/>
          </p:cNvSpPr>
          <p:nvPr>
            <p:ph type="body" idx="1"/>
          </p:nvPr>
        </p:nvSpPr>
        <p:spPr>
          <a:xfrm>
            <a:off x="311700" y="1257425"/>
            <a:ext cx="8520600" cy="2829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ru">
                <a:solidFill>
                  <a:srgbClr val="000000"/>
                </a:solidFill>
                <a:latin typeface="Times New Roman"/>
                <a:ea typeface="Times New Roman"/>
                <a:cs typeface="Times New Roman"/>
                <a:sym typeface="Times New Roman"/>
              </a:rPr>
              <a:t>2.3. Для </a:t>
            </a:r>
            <a:r>
              <a:rPr lang="ru" b="1">
                <a:solidFill>
                  <a:srgbClr val="000000"/>
                </a:solidFill>
                <a:latin typeface="Times New Roman"/>
                <a:ea typeface="Times New Roman"/>
                <a:cs typeface="Times New Roman"/>
                <a:sym typeface="Times New Roman"/>
              </a:rPr>
              <a:t>предупреждения вовлечения </a:t>
            </a:r>
            <a:r>
              <a:rPr lang="ru">
                <a:solidFill>
                  <a:srgbClr val="000000"/>
                </a:solidFill>
                <a:latin typeface="Times New Roman"/>
                <a:ea typeface="Times New Roman"/>
                <a:cs typeface="Times New Roman"/>
                <a:sym typeface="Times New Roman"/>
              </a:rPr>
              <a:t>в террористическую деятельность иностранных граждан, прибывших в Российскую Федерацию </a:t>
            </a:r>
            <a:r>
              <a:rPr lang="ru" b="1">
                <a:solidFill>
                  <a:srgbClr val="000000"/>
                </a:solidFill>
                <a:latin typeface="Times New Roman"/>
                <a:ea typeface="Times New Roman"/>
                <a:cs typeface="Times New Roman"/>
                <a:sym typeface="Times New Roman"/>
              </a:rPr>
              <a:t>для обучения</a:t>
            </a:r>
            <a:r>
              <a:rPr lang="ru">
                <a:solidFill>
                  <a:srgbClr val="000000"/>
                </a:solidFill>
                <a:latin typeface="Times New Roman"/>
                <a:ea typeface="Times New Roman"/>
                <a:cs typeface="Times New Roman"/>
                <a:sym typeface="Times New Roman"/>
              </a:rPr>
              <a:t>, организовывать с участием представителей общественных и религиозных организаций, психологов, студенческих структур самоуправления проведение на базе образовательных организаций высшего образования и профессиональных образовательных организаций мероприятий по разъяснению</a:t>
            </a:r>
            <a:r>
              <a:rPr lang="ru" b="1">
                <a:solidFill>
                  <a:srgbClr val="000000"/>
                </a:solidFill>
                <a:latin typeface="Times New Roman"/>
                <a:ea typeface="Times New Roman"/>
                <a:cs typeface="Times New Roman"/>
                <a:sym typeface="Times New Roman"/>
              </a:rPr>
              <a:t> традиционных российских духовно-нравственных ценностей. </a:t>
            </a:r>
            <a:endParaRPr b="1">
              <a:solidFill>
                <a:srgbClr val="000000"/>
              </a:solidFill>
              <a:latin typeface="Times New Roman"/>
              <a:ea typeface="Times New Roman"/>
              <a:cs typeface="Times New Roman"/>
              <a:sym typeface="Times New Roman"/>
            </a:endParaRPr>
          </a:p>
        </p:txBody>
      </p:sp>
      <p:pic>
        <p:nvPicPr>
          <p:cNvPr id="272" name="Google Shape;272;p40"/>
          <p:cNvPicPr preferRelativeResize="0"/>
          <p:nvPr/>
        </p:nvPicPr>
        <p:blipFill>
          <a:blip r:embed="rId3">
            <a:alphaModFix/>
          </a:blip>
          <a:stretch>
            <a:fillRect/>
          </a:stretch>
        </p:blipFill>
        <p:spPr>
          <a:xfrm>
            <a:off x="0" y="2"/>
            <a:ext cx="9144000" cy="768096"/>
          </a:xfrm>
          <a:prstGeom prst="rect">
            <a:avLst/>
          </a:prstGeom>
          <a:noFill/>
          <a:ln>
            <a:noFill/>
          </a:ln>
        </p:spPr>
      </p:pic>
      <p:pic>
        <p:nvPicPr>
          <p:cNvPr id="273" name="Google Shape;273;p40"/>
          <p:cNvPicPr preferRelativeResize="0"/>
          <p:nvPr/>
        </p:nvPicPr>
        <p:blipFill>
          <a:blip r:embed="rId4">
            <a:alphaModFix/>
          </a:blip>
          <a:stretch>
            <a:fillRect/>
          </a:stretch>
        </p:blipFill>
        <p:spPr>
          <a:xfrm>
            <a:off x="5777300" y="3557725"/>
            <a:ext cx="2115274" cy="1585775"/>
          </a:xfrm>
          <a:prstGeom prst="rect">
            <a:avLst/>
          </a:prstGeom>
          <a:noFill/>
          <a:ln>
            <a:noFill/>
          </a:ln>
        </p:spPr>
      </p:pic>
      <p:pic>
        <p:nvPicPr>
          <p:cNvPr id="274" name="Google Shape;274;p40"/>
          <p:cNvPicPr preferRelativeResize="0"/>
          <p:nvPr/>
        </p:nvPicPr>
        <p:blipFill>
          <a:blip r:embed="rId5">
            <a:alphaModFix/>
          </a:blip>
          <a:stretch>
            <a:fillRect/>
          </a:stretch>
        </p:blipFill>
        <p:spPr>
          <a:xfrm>
            <a:off x="978025" y="3557725"/>
            <a:ext cx="3467476" cy="15300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1"/>
          <p:cNvSpPr txBox="1">
            <a:spLocks noGrp="1"/>
          </p:cNvSpPr>
          <p:nvPr>
            <p:ph type="title"/>
          </p:nvPr>
        </p:nvSpPr>
        <p:spPr>
          <a:xfrm>
            <a:off x="311700" y="864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Times New Roman"/>
                <a:ea typeface="Times New Roman"/>
                <a:cs typeface="Times New Roman"/>
                <a:sym typeface="Times New Roman"/>
              </a:rPr>
              <a:t>Занятия с иностранными студентами УрФУ</a:t>
            </a:r>
            <a:endParaRPr>
              <a:latin typeface="Times New Roman"/>
              <a:ea typeface="Times New Roman"/>
              <a:cs typeface="Times New Roman"/>
              <a:sym typeface="Times New Roman"/>
            </a:endParaRPr>
          </a:p>
        </p:txBody>
      </p:sp>
      <p:pic>
        <p:nvPicPr>
          <p:cNvPr id="280" name="Google Shape;280;p41"/>
          <p:cNvPicPr preferRelativeResize="0"/>
          <p:nvPr/>
        </p:nvPicPr>
        <p:blipFill>
          <a:blip r:embed="rId3">
            <a:alphaModFix/>
          </a:blip>
          <a:stretch>
            <a:fillRect/>
          </a:stretch>
        </p:blipFill>
        <p:spPr>
          <a:xfrm>
            <a:off x="0" y="2"/>
            <a:ext cx="9144000" cy="768096"/>
          </a:xfrm>
          <a:prstGeom prst="rect">
            <a:avLst/>
          </a:prstGeom>
          <a:noFill/>
          <a:ln>
            <a:noFill/>
          </a:ln>
        </p:spPr>
      </p:pic>
      <p:pic>
        <p:nvPicPr>
          <p:cNvPr id="281" name="Google Shape;281;p41"/>
          <p:cNvPicPr preferRelativeResize="0"/>
          <p:nvPr/>
        </p:nvPicPr>
        <p:blipFill>
          <a:blip r:embed="rId4">
            <a:alphaModFix/>
          </a:blip>
          <a:stretch>
            <a:fillRect/>
          </a:stretch>
        </p:blipFill>
        <p:spPr>
          <a:xfrm>
            <a:off x="231800" y="1660150"/>
            <a:ext cx="3592676" cy="1585275"/>
          </a:xfrm>
          <a:prstGeom prst="rect">
            <a:avLst/>
          </a:prstGeom>
          <a:noFill/>
          <a:ln>
            <a:noFill/>
          </a:ln>
        </p:spPr>
      </p:pic>
      <p:pic>
        <p:nvPicPr>
          <p:cNvPr id="282" name="Google Shape;282;p41"/>
          <p:cNvPicPr preferRelativeResize="0"/>
          <p:nvPr/>
        </p:nvPicPr>
        <p:blipFill rotWithShape="1">
          <a:blip r:embed="rId5">
            <a:alphaModFix/>
          </a:blip>
          <a:srcRect t="53238"/>
          <a:stretch/>
        </p:blipFill>
        <p:spPr>
          <a:xfrm>
            <a:off x="582825" y="3558750"/>
            <a:ext cx="2144851" cy="1337274"/>
          </a:xfrm>
          <a:prstGeom prst="rect">
            <a:avLst/>
          </a:prstGeom>
          <a:noFill/>
          <a:ln>
            <a:noFill/>
          </a:ln>
        </p:spPr>
      </p:pic>
      <p:pic>
        <p:nvPicPr>
          <p:cNvPr id="283" name="Google Shape;283;p41"/>
          <p:cNvPicPr preferRelativeResize="0"/>
          <p:nvPr/>
        </p:nvPicPr>
        <p:blipFill>
          <a:blip r:embed="rId6">
            <a:alphaModFix/>
          </a:blip>
          <a:stretch>
            <a:fillRect/>
          </a:stretch>
        </p:blipFill>
        <p:spPr>
          <a:xfrm>
            <a:off x="4498750" y="1750025"/>
            <a:ext cx="3845500" cy="28841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2"/>
          <p:cNvSpPr txBox="1">
            <a:spLocks noGrp="1"/>
          </p:cNvSpPr>
          <p:nvPr>
            <p:ph type="title"/>
          </p:nvPr>
        </p:nvSpPr>
        <p:spPr>
          <a:xfrm>
            <a:off x="311700" y="864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ru" b="1">
                <a:latin typeface="Times New Roman"/>
                <a:ea typeface="Times New Roman"/>
                <a:cs typeface="Times New Roman"/>
                <a:sym typeface="Times New Roman"/>
              </a:rPr>
              <a:t>2. Меры адресной профилактики</a:t>
            </a:r>
            <a:endParaRPr b="1">
              <a:latin typeface="Times New Roman"/>
              <a:ea typeface="Times New Roman"/>
              <a:cs typeface="Times New Roman"/>
              <a:sym typeface="Times New Roman"/>
            </a:endParaRPr>
          </a:p>
        </p:txBody>
      </p:sp>
      <p:sp>
        <p:nvSpPr>
          <p:cNvPr id="289" name="Google Shape;289;p42"/>
          <p:cNvSpPr txBox="1">
            <a:spLocks noGrp="1"/>
          </p:cNvSpPr>
          <p:nvPr>
            <p:ph type="body" idx="1"/>
          </p:nvPr>
        </p:nvSpPr>
        <p:spPr>
          <a:xfrm>
            <a:off x="311700" y="1437200"/>
            <a:ext cx="8520600" cy="1920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ru">
                <a:solidFill>
                  <a:srgbClr val="000000"/>
                </a:solidFill>
                <a:latin typeface="Times New Roman"/>
                <a:ea typeface="Times New Roman"/>
                <a:cs typeface="Times New Roman"/>
                <a:sym typeface="Times New Roman"/>
              </a:rPr>
              <a:t>2.4. В целях формирования антитеррористического мировоззрения </a:t>
            </a:r>
            <a:r>
              <a:rPr lang="ru" b="1">
                <a:solidFill>
                  <a:srgbClr val="000000"/>
                </a:solidFill>
                <a:latin typeface="Times New Roman"/>
                <a:ea typeface="Times New Roman"/>
                <a:cs typeface="Times New Roman"/>
                <a:sym typeface="Times New Roman"/>
              </a:rPr>
              <a:t>у детей трудовых мигрантов</a:t>
            </a:r>
            <a:r>
              <a:rPr lang="ru">
                <a:solidFill>
                  <a:srgbClr val="000000"/>
                </a:solidFill>
                <a:latin typeface="Times New Roman"/>
                <a:ea typeface="Times New Roman"/>
                <a:cs typeface="Times New Roman"/>
                <a:sym typeface="Times New Roman"/>
              </a:rPr>
              <a:t> в рамках воспитательной работы в общеобразовательных организациях обеспечивать их адаптацию в школьных коллективах, а также профилактический охват во внеурочное время для привития традиционных российских духовно-нравственных ценностей.  </a:t>
            </a:r>
            <a:endParaRPr>
              <a:solidFill>
                <a:srgbClr val="000000"/>
              </a:solidFill>
              <a:latin typeface="Times New Roman"/>
              <a:ea typeface="Times New Roman"/>
              <a:cs typeface="Times New Roman"/>
              <a:sym typeface="Times New Roman"/>
            </a:endParaRPr>
          </a:p>
        </p:txBody>
      </p:sp>
      <p:pic>
        <p:nvPicPr>
          <p:cNvPr id="290" name="Google Shape;290;p42"/>
          <p:cNvPicPr preferRelativeResize="0"/>
          <p:nvPr/>
        </p:nvPicPr>
        <p:blipFill>
          <a:blip r:embed="rId3">
            <a:alphaModFix/>
          </a:blip>
          <a:stretch>
            <a:fillRect/>
          </a:stretch>
        </p:blipFill>
        <p:spPr>
          <a:xfrm>
            <a:off x="0" y="2"/>
            <a:ext cx="9144000" cy="768096"/>
          </a:xfrm>
          <a:prstGeom prst="rect">
            <a:avLst/>
          </a:prstGeom>
          <a:noFill/>
          <a:ln>
            <a:noFill/>
          </a:ln>
        </p:spPr>
      </p:pic>
      <p:pic>
        <p:nvPicPr>
          <p:cNvPr id="291" name="Google Shape;291;p42"/>
          <p:cNvPicPr preferRelativeResize="0"/>
          <p:nvPr/>
        </p:nvPicPr>
        <p:blipFill>
          <a:blip r:embed="rId4">
            <a:alphaModFix/>
          </a:blip>
          <a:stretch>
            <a:fillRect/>
          </a:stretch>
        </p:blipFill>
        <p:spPr>
          <a:xfrm>
            <a:off x="3250038" y="3358100"/>
            <a:ext cx="2643929" cy="1480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3"/>
          <p:cNvSpPr txBox="1">
            <a:spLocks noGrp="1"/>
          </p:cNvSpPr>
          <p:nvPr>
            <p:ph type="title"/>
          </p:nvPr>
        </p:nvSpPr>
        <p:spPr>
          <a:xfrm>
            <a:off x="311700" y="864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b="1">
                <a:latin typeface="Times New Roman"/>
                <a:ea typeface="Times New Roman"/>
                <a:cs typeface="Times New Roman"/>
                <a:sym typeface="Times New Roman"/>
              </a:rPr>
              <a:t>2. Меры адресной профилактики</a:t>
            </a:r>
            <a:endParaRPr b="1">
              <a:latin typeface="Times New Roman"/>
              <a:ea typeface="Times New Roman"/>
              <a:cs typeface="Times New Roman"/>
              <a:sym typeface="Times New Roman"/>
            </a:endParaRPr>
          </a:p>
        </p:txBody>
      </p:sp>
      <p:sp>
        <p:nvSpPr>
          <p:cNvPr id="297" name="Google Shape;297;p43"/>
          <p:cNvSpPr txBox="1">
            <a:spLocks noGrp="1"/>
          </p:cNvSpPr>
          <p:nvPr>
            <p:ph type="body" idx="1"/>
          </p:nvPr>
        </p:nvSpPr>
        <p:spPr>
          <a:xfrm>
            <a:off x="311700" y="1533600"/>
            <a:ext cx="8520600" cy="282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solidFill>
                  <a:srgbClr val="000000"/>
                </a:solidFill>
                <a:latin typeface="Times New Roman"/>
                <a:ea typeface="Times New Roman"/>
                <a:cs typeface="Times New Roman"/>
                <a:sym typeface="Times New Roman"/>
              </a:rPr>
              <a:t>2.5. В целях минимизации негативного влияния западных и украинских пропагандистских центров на </a:t>
            </a:r>
            <a:r>
              <a:rPr lang="ru" b="1">
                <a:solidFill>
                  <a:srgbClr val="000000"/>
                </a:solidFill>
                <a:latin typeface="Times New Roman"/>
                <a:ea typeface="Times New Roman"/>
                <a:cs typeface="Times New Roman"/>
                <a:sym typeface="Times New Roman"/>
              </a:rPr>
              <a:t>обучающихся,</a:t>
            </a:r>
            <a:r>
              <a:rPr lang="ru">
                <a:solidFill>
                  <a:srgbClr val="000000"/>
                </a:solidFill>
                <a:latin typeface="Times New Roman"/>
                <a:ea typeface="Times New Roman"/>
                <a:cs typeface="Times New Roman"/>
                <a:sym typeface="Times New Roman"/>
              </a:rPr>
              <a:t> </a:t>
            </a:r>
            <a:r>
              <a:rPr lang="ru" b="1">
                <a:solidFill>
                  <a:srgbClr val="000000"/>
                </a:solidFill>
                <a:latin typeface="Times New Roman"/>
                <a:ea typeface="Times New Roman"/>
                <a:cs typeface="Times New Roman"/>
                <a:sym typeface="Times New Roman"/>
              </a:rPr>
              <a:t>прибывающих из новых регионов </a:t>
            </a:r>
            <a:r>
              <a:rPr lang="ru">
                <a:solidFill>
                  <a:srgbClr val="000000"/>
                </a:solidFill>
                <a:latin typeface="Times New Roman"/>
                <a:ea typeface="Times New Roman"/>
                <a:cs typeface="Times New Roman"/>
                <a:sym typeface="Times New Roman"/>
              </a:rPr>
              <a:t>Российской Федерации, в ходе воспитательной и просветительской работы в общеобразовательных организациях, профессиональных образовательных организациях и образовательных организациях высшего образования реализовывать мероприятия </a:t>
            </a:r>
            <a:r>
              <a:rPr lang="ru" b="1">
                <a:solidFill>
                  <a:srgbClr val="000000"/>
                </a:solidFill>
                <a:latin typeface="Times New Roman"/>
                <a:ea typeface="Times New Roman"/>
                <a:cs typeface="Times New Roman"/>
                <a:sym typeface="Times New Roman"/>
              </a:rPr>
              <a:t>по интеграции лиц указанной категории </a:t>
            </a:r>
            <a:r>
              <a:rPr lang="ru">
                <a:solidFill>
                  <a:srgbClr val="000000"/>
                </a:solidFill>
                <a:latin typeface="Times New Roman"/>
                <a:ea typeface="Times New Roman"/>
                <a:cs typeface="Times New Roman"/>
                <a:sym typeface="Times New Roman"/>
              </a:rPr>
              <a:t>в учебные коллективы, привлечению их к деятельности волонтерских движений, студенческих структур, в том числе культурно-досуговой направленности.   </a:t>
            </a:r>
            <a:endParaRPr>
              <a:solidFill>
                <a:srgbClr val="000000"/>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rgbClr val="000000"/>
              </a:solidFill>
              <a:latin typeface="Times New Roman"/>
              <a:ea typeface="Times New Roman"/>
              <a:cs typeface="Times New Roman"/>
              <a:sym typeface="Times New Roman"/>
            </a:endParaRPr>
          </a:p>
        </p:txBody>
      </p:sp>
      <p:pic>
        <p:nvPicPr>
          <p:cNvPr id="298" name="Google Shape;298;p43"/>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4"/>
          <p:cNvSpPr txBox="1">
            <a:spLocks noGrp="1"/>
          </p:cNvSpPr>
          <p:nvPr>
            <p:ph type="title"/>
          </p:nvPr>
        </p:nvSpPr>
        <p:spPr>
          <a:xfrm>
            <a:off x="311700" y="864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b="1">
                <a:latin typeface="Times New Roman"/>
                <a:ea typeface="Times New Roman"/>
                <a:cs typeface="Times New Roman"/>
                <a:sym typeface="Times New Roman"/>
              </a:rPr>
              <a:t>2. Меры адресной профилактики</a:t>
            </a:r>
            <a:endParaRPr>
              <a:latin typeface="Times New Roman"/>
              <a:ea typeface="Times New Roman"/>
              <a:cs typeface="Times New Roman"/>
              <a:sym typeface="Times New Roman"/>
            </a:endParaRPr>
          </a:p>
        </p:txBody>
      </p:sp>
      <p:sp>
        <p:nvSpPr>
          <p:cNvPr id="304" name="Google Shape;304;p44"/>
          <p:cNvSpPr txBox="1">
            <a:spLocks noGrp="1"/>
          </p:cNvSpPr>
          <p:nvPr>
            <p:ph type="body" idx="1"/>
          </p:nvPr>
        </p:nvSpPr>
        <p:spPr>
          <a:xfrm>
            <a:off x="311700" y="1437200"/>
            <a:ext cx="8520600" cy="28395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ru">
                <a:solidFill>
                  <a:srgbClr val="000000"/>
                </a:solidFill>
                <a:latin typeface="Times New Roman"/>
                <a:ea typeface="Times New Roman"/>
                <a:cs typeface="Times New Roman"/>
                <a:sym typeface="Times New Roman"/>
              </a:rPr>
              <a:t>2.8. В целях формирования антитеррористического </a:t>
            </a:r>
            <a:r>
              <a:rPr lang="ru" b="1">
                <a:solidFill>
                  <a:srgbClr val="000000"/>
                </a:solidFill>
                <a:latin typeface="Times New Roman"/>
                <a:ea typeface="Times New Roman"/>
                <a:cs typeface="Times New Roman"/>
                <a:sym typeface="Times New Roman"/>
              </a:rPr>
              <a:t>мировоззрения</a:t>
            </a:r>
            <a:r>
              <a:rPr lang="ru">
                <a:solidFill>
                  <a:srgbClr val="000000"/>
                </a:solidFill>
                <a:latin typeface="Times New Roman"/>
                <a:ea typeface="Times New Roman"/>
                <a:cs typeface="Times New Roman"/>
                <a:sym typeface="Times New Roman"/>
              </a:rPr>
              <a:t> </a:t>
            </a:r>
            <a:r>
              <a:rPr lang="ru" b="1">
                <a:solidFill>
                  <a:srgbClr val="000000"/>
                </a:solidFill>
                <a:latin typeface="Times New Roman"/>
                <a:ea typeface="Times New Roman"/>
                <a:cs typeface="Times New Roman"/>
                <a:sym typeface="Times New Roman"/>
              </a:rPr>
              <a:t>у молодежи, состоящей на различных формах учета</a:t>
            </a:r>
            <a:r>
              <a:rPr lang="ru">
                <a:solidFill>
                  <a:srgbClr val="000000"/>
                </a:solidFill>
                <a:latin typeface="Times New Roman"/>
                <a:ea typeface="Times New Roman"/>
                <a:cs typeface="Times New Roman"/>
                <a:sym typeface="Times New Roman"/>
              </a:rPr>
              <a:t>, на регулярной основе в рамках проводимой с ними профилактической работы с задействованием представителей общественных, спортивных и религиозных организаций, психологов разъяснять преступную сущность терроризма и прививать традиционные российские духовно-нравственные ценности. </a:t>
            </a:r>
            <a:endParaRPr>
              <a:solidFill>
                <a:srgbClr val="000000"/>
              </a:solidFill>
              <a:latin typeface="Times New Roman"/>
              <a:ea typeface="Times New Roman"/>
              <a:cs typeface="Times New Roman"/>
              <a:sym typeface="Times New Roman"/>
            </a:endParaRPr>
          </a:p>
          <a:p>
            <a:pPr marL="0" lvl="0" indent="0" algn="l" rtl="0">
              <a:spcBef>
                <a:spcPts val="1200"/>
              </a:spcBef>
              <a:spcAft>
                <a:spcPts val="1200"/>
              </a:spcAft>
              <a:buNone/>
            </a:pPr>
            <a:r>
              <a:rPr lang="ru">
                <a:solidFill>
                  <a:srgbClr val="000000"/>
                </a:solidFill>
                <a:latin typeface="Times New Roman"/>
                <a:ea typeface="Times New Roman"/>
                <a:cs typeface="Times New Roman"/>
                <a:sym typeface="Times New Roman"/>
              </a:rPr>
              <a:t>Организовывать привлечение лиц данной категории к волонтерской, военно-патриотической и иной социально полезной активности, способствующей привитию традиционных российских духовно-нравственных ценностей</a:t>
            </a:r>
            <a:endParaRPr>
              <a:solidFill>
                <a:srgbClr val="000000"/>
              </a:solidFill>
              <a:latin typeface="Times New Roman"/>
              <a:ea typeface="Times New Roman"/>
              <a:cs typeface="Times New Roman"/>
              <a:sym typeface="Times New Roman"/>
            </a:endParaRPr>
          </a:p>
        </p:txBody>
      </p:sp>
      <p:pic>
        <p:nvPicPr>
          <p:cNvPr id="305" name="Google Shape;305;p44"/>
          <p:cNvPicPr preferRelativeResize="0"/>
          <p:nvPr/>
        </p:nvPicPr>
        <p:blipFill>
          <a:blip r:embed="rId3">
            <a:alphaModFix/>
          </a:blip>
          <a:stretch>
            <a:fillRect/>
          </a:stretch>
        </p:blipFill>
        <p:spPr>
          <a:xfrm>
            <a:off x="0" y="2"/>
            <a:ext cx="9144000" cy="768096"/>
          </a:xfrm>
          <a:prstGeom prst="rect">
            <a:avLst/>
          </a:prstGeom>
          <a:noFill/>
          <a:ln>
            <a:noFill/>
          </a:ln>
        </p:spPr>
      </p:pic>
      <p:pic>
        <p:nvPicPr>
          <p:cNvPr id="306" name="Google Shape;306;p44"/>
          <p:cNvPicPr preferRelativeResize="0"/>
          <p:nvPr/>
        </p:nvPicPr>
        <p:blipFill>
          <a:blip r:embed="rId4">
            <a:alphaModFix/>
          </a:blip>
          <a:stretch>
            <a:fillRect/>
          </a:stretch>
        </p:blipFill>
        <p:spPr>
          <a:xfrm>
            <a:off x="7687075" y="3987174"/>
            <a:ext cx="833500" cy="8832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5"/>
          <p:cNvSpPr txBox="1">
            <a:spLocks noGrp="1"/>
          </p:cNvSpPr>
          <p:nvPr>
            <p:ph type="title"/>
          </p:nvPr>
        </p:nvSpPr>
        <p:spPr>
          <a:xfrm>
            <a:off x="311700" y="864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b="1">
                <a:latin typeface="Times New Roman"/>
                <a:ea typeface="Times New Roman"/>
                <a:cs typeface="Times New Roman"/>
                <a:sym typeface="Times New Roman"/>
              </a:rPr>
              <a:t>3. Меры индивидуальной профилактики</a:t>
            </a:r>
            <a:endParaRPr b="1">
              <a:latin typeface="Times New Roman"/>
              <a:ea typeface="Times New Roman"/>
              <a:cs typeface="Times New Roman"/>
              <a:sym typeface="Times New Roman"/>
            </a:endParaRPr>
          </a:p>
        </p:txBody>
      </p:sp>
      <p:sp>
        <p:nvSpPr>
          <p:cNvPr id="312" name="Google Shape;312;p45"/>
          <p:cNvSpPr txBox="1">
            <a:spLocks noGrp="1"/>
          </p:cNvSpPr>
          <p:nvPr>
            <p:ph type="body" idx="1"/>
          </p:nvPr>
        </p:nvSpPr>
        <p:spPr>
          <a:xfrm>
            <a:off x="311700" y="1396750"/>
            <a:ext cx="8520600" cy="350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solidFill>
                  <a:srgbClr val="000000"/>
                </a:solidFill>
                <a:latin typeface="Times New Roman"/>
                <a:ea typeface="Times New Roman"/>
                <a:cs typeface="Times New Roman"/>
                <a:sym typeface="Times New Roman"/>
              </a:rPr>
              <a:t>3.4. В целях своевременного </a:t>
            </a:r>
            <a:r>
              <a:rPr lang="ru" b="1">
                <a:solidFill>
                  <a:srgbClr val="000000"/>
                </a:solidFill>
                <a:latin typeface="Times New Roman"/>
                <a:ea typeface="Times New Roman"/>
                <a:cs typeface="Times New Roman"/>
                <a:sym typeface="Times New Roman"/>
              </a:rPr>
              <a:t>определения лиц, требующих профилактического внимания </a:t>
            </a:r>
            <a:r>
              <a:rPr lang="ru">
                <a:solidFill>
                  <a:srgbClr val="000000"/>
                </a:solidFill>
                <a:latin typeface="Times New Roman"/>
                <a:ea typeface="Times New Roman"/>
                <a:cs typeface="Times New Roman"/>
                <a:sym typeface="Times New Roman"/>
              </a:rPr>
              <a:t>(прежде всего подверженных субкультурам массовых убийств ), и организации заблаговременной работы по устранению предпосылок к радикализации учащихся и студентов и их последующему вовлечению в террористическую деятельность </a:t>
            </a:r>
            <a:r>
              <a:rPr lang="ru" b="1">
                <a:solidFill>
                  <a:srgbClr val="000000"/>
                </a:solidFill>
                <a:latin typeface="Times New Roman"/>
                <a:ea typeface="Times New Roman"/>
                <a:cs typeface="Times New Roman"/>
                <a:sym typeface="Times New Roman"/>
              </a:rPr>
              <a:t>осуществлять</a:t>
            </a:r>
            <a:r>
              <a:rPr lang="ru">
                <a:solidFill>
                  <a:srgbClr val="000000"/>
                </a:solidFill>
                <a:latin typeface="Times New Roman"/>
                <a:ea typeface="Times New Roman"/>
                <a:cs typeface="Times New Roman"/>
                <a:sym typeface="Times New Roman"/>
              </a:rPr>
              <a:t> на регулярной основе </a:t>
            </a:r>
            <a:r>
              <a:rPr lang="ru" b="1">
                <a:solidFill>
                  <a:srgbClr val="000000"/>
                </a:solidFill>
                <a:latin typeface="Times New Roman"/>
                <a:ea typeface="Times New Roman"/>
                <a:cs typeface="Times New Roman"/>
                <a:sym typeface="Times New Roman"/>
              </a:rPr>
              <a:t>выявление признаков подверженности обучающихся деструктивным идеологиям</a:t>
            </a:r>
            <a:r>
              <a:rPr lang="ru">
                <a:solidFill>
                  <a:srgbClr val="000000"/>
                </a:solidFill>
                <a:latin typeface="Times New Roman"/>
                <a:ea typeface="Times New Roman"/>
                <a:cs typeface="Times New Roman"/>
                <a:sym typeface="Times New Roman"/>
              </a:rPr>
              <a:t>, а также склонности к насильственному (агрессивному) и суицидальному поведению.  </a:t>
            </a:r>
            <a:endParaRPr>
              <a:solidFill>
                <a:srgbClr val="000000"/>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rgbClr val="000000"/>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rgbClr val="000000"/>
              </a:solidFill>
              <a:latin typeface="Times New Roman"/>
              <a:ea typeface="Times New Roman"/>
              <a:cs typeface="Times New Roman"/>
              <a:sym typeface="Times New Roman"/>
            </a:endParaRPr>
          </a:p>
        </p:txBody>
      </p:sp>
      <p:pic>
        <p:nvPicPr>
          <p:cNvPr id="313" name="Google Shape;313;p45"/>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311700" y="6928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b="1">
                <a:latin typeface="Times New Roman"/>
                <a:ea typeface="Times New Roman"/>
                <a:cs typeface="Times New Roman"/>
                <a:sym typeface="Times New Roman"/>
              </a:rPr>
              <a:t>Этнорасовый и национальный экстремизм</a:t>
            </a:r>
            <a:endParaRPr b="1">
              <a:latin typeface="Times New Roman"/>
              <a:ea typeface="Times New Roman"/>
              <a:cs typeface="Times New Roman"/>
              <a:sym typeface="Times New Roman"/>
            </a:endParaRPr>
          </a:p>
        </p:txBody>
      </p:sp>
      <p:sp>
        <p:nvSpPr>
          <p:cNvPr id="209" name="Google Shape;209;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Font typeface="Times New Roman"/>
              <a:buChar char="-"/>
            </a:pPr>
            <a:r>
              <a:rPr lang="ru">
                <a:solidFill>
                  <a:schemeClr val="dk1"/>
                </a:solidFill>
                <a:latin typeface="Times New Roman"/>
                <a:ea typeface="Times New Roman"/>
                <a:cs typeface="Times New Roman"/>
                <a:sym typeface="Times New Roman"/>
              </a:rPr>
              <a:t>Возбуждение расовой или национальной розни;</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ru">
                <a:solidFill>
                  <a:schemeClr val="dk1"/>
                </a:solidFill>
                <a:latin typeface="Times New Roman"/>
                <a:ea typeface="Times New Roman"/>
                <a:cs typeface="Times New Roman"/>
                <a:sym typeface="Times New Roman"/>
              </a:rPr>
              <a:t>Унижение национального достоинства;</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ru">
                <a:solidFill>
                  <a:schemeClr val="dk1"/>
                </a:solidFill>
                <a:latin typeface="Times New Roman"/>
                <a:ea typeface="Times New Roman"/>
                <a:cs typeface="Times New Roman"/>
                <a:sym typeface="Times New Roman"/>
              </a:rPr>
              <a:t>Создание незаконных формирований, ориентирующихся на физическое уничтожение представителей иных национальностей.</a:t>
            </a:r>
            <a:endParaRPr>
              <a:solidFill>
                <a:schemeClr val="dk1"/>
              </a:solidFill>
              <a:latin typeface="Times New Roman"/>
              <a:ea typeface="Times New Roman"/>
              <a:cs typeface="Times New Roman"/>
              <a:sym typeface="Times New Roman"/>
            </a:endParaRPr>
          </a:p>
          <a:p>
            <a:pPr marL="0" lvl="0" indent="0" algn="l" rtl="0">
              <a:spcBef>
                <a:spcPts val="1200"/>
              </a:spcBef>
              <a:spcAft>
                <a:spcPts val="1200"/>
              </a:spcAft>
              <a:buNone/>
            </a:pPr>
            <a:endParaRPr/>
          </a:p>
        </p:txBody>
      </p:sp>
      <p:pic>
        <p:nvPicPr>
          <p:cNvPr id="210" name="Google Shape;210;p31"/>
          <p:cNvPicPr preferRelativeResize="0"/>
          <p:nvPr/>
        </p:nvPicPr>
        <p:blipFill>
          <a:blip r:embed="rId3">
            <a:alphaModFix/>
          </a:blip>
          <a:stretch>
            <a:fillRect/>
          </a:stretch>
        </p:blipFill>
        <p:spPr>
          <a:xfrm>
            <a:off x="163906" y="2860678"/>
            <a:ext cx="3220376" cy="2146925"/>
          </a:xfrm>
          <a:prstGeom prst="rect">
            <a:avLst/>
          </a:prstGeom>
          <a:noFill/>
          <a:ln>
            <a:noFill/>
          </a:ln>
        </p:spPr>
      </p:pic>
      <p:pic>
        <p:nvPicPr>
          <p:cNvPr id="211" name="Google Shape;211;p31"/>
          <p:cNvPicPr preferRelativeResize="0"/>
          <p:nvPr/>
        </p:nvPicPr>
        <p:blipFill>
          <a:blip r:embed="rId4">
            <a:alphaModFix/>
          </a:blip>
          <a:stretch>
            <a:fillRect/>
          </a:stretch>
        </p:blipFill>
        <p:spPr>
          <a:xfrm>
            <a:off x="5691719" y="2860675"/>
            <a:ext cx="3220374" cy="2146928"/>
          </a:xfrm>
          <a:prstGeom prst="rect">
            <a:avLst/>
          </a:prstGeom>
          <a:noFill/>
          <a:ln>
            <a:noFill/>
          </a:ln>
        </p:spPr>
      </p:pic>
      <p:pic>
        <p:nvPicPr>
          <p:cNvPr id="212" name="Google Shape;212;p31"/>
          <p:cNvPicPr preferRelativeResize="0"/>
          <p:nvPr/>
        </p:nvPicPr>
        <p:blipFill>
          <a:blip r:embed="rId5">
            <a:alphaModFix/>
          </a:blip>
          <a:stretch>
            <a:fillRect/>
          </a:stretch>
        </p:blipFill>
        <p:spPr>
          <a:xfrm>
            <a:off x="0" y="2"/>
            <a:ext cx="9144000" cy="768096"/>
          </a:xfrm>
          <a:prstGeom prst="rect">
            <a:avLst/>
          </a:prstGeom>
          <a:noFill/>
          <a:ln>
            <a:noFill/>
          </a:ln>
        </p:spPr>
      </p:pic>
      <p:pic>
        <p:nvPicPr>
          <p:cNvPr id="2" name="Google Shape;103;p19">
            <a:extLst>
              <a:ext uri="{FF2B5EF4-FFF2-40B4-BE49-F238E27FC236}">
                <a16:creationId xmlns:a16="http://schemas.microsoft.com/office/drawing/2014/main" id="{12E78794-B656-94E9-86B2-1E22A834061F}"/>
              </a:ext>
            </a:extLst>
          </p:cNvPr>
          <p:cNvPicPr preferRelativeResize="0"/>
          <p:nvPr/>
        </p:nvPicPr>
        <p:blipFill>
          <a:blip r:embed="rId6">
            <a:alphaModFix/>
          </a:blip>
          <a:stretch>
            <a:fillRect/>
          </a:stretch>
        </p:blipFill>
        <p:spPr>
          <a:xfrm>
            <a:off x="3532076" y="3086101"/>
            <a:ext cx="2041262" cy="180984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768100"/>
            <a:ext cx="8520600" cy="864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Times New Roman"/>
                <a:ea typeface="Times New Roman"/>
                <a:cs typeface="Times New Roman"/>
                <a:sym typeface="Times New Roman"/>
              </a:rPr>
              <a:t>Задачами противодействия идеологии терроризма являются:</a:t>
            </a:r>
            <a:endParaRPr>
              <a:latin typeface="Times New Roman"/>
              <a:ea typeface="Times New Roman"/>
              <a:cs typeface="Times New Roman"/>
              <a:sym typeface="Times New Roman"/>
            </a:endParaRPr>
          </a:p>
        </p:txBody>
      </p:sp>
      <p:sp>
        <p:nvSpPr>
          <p:cNvPr id="77" name="Google Shape;77;p16"/>
          <p:cNvSpPr txBox="1">
            <a:spLocks noGrp="1"/>
          </p:cNvSpPr>
          <p:nvPr>
            <p:ph type="body" idx="1"/>
          </p:nvPr>
        </p:nvSpPr>
        <p:spPr>
          <a:xfrm>
            <a:off x="311700" y="1440400"/>
            <a:ext cx="8520600" cy="3331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000000"/>
              </a:buClr>
              <a:buSzPts val="1800"/>
              <a:buFont typeface="Times New Roman"/>
              <a:buAutoNum type="arabicParenR"/>
            </a:pPr>
            <a:r>
              <a:rPr lang="ru">
                <a:solidFill>
                  <a:srgbClr val="000000"/>
                </a:solidFill>
                <a:latin typeface="Times New Roman"/>
                <a:ea typeface="Times New Roman"/>
                <a:cs typeface="Times New Roman"/>
                <a:sym typeface="Times New Roman"/>
              </a:rPr>
              <a:t>задействование потенциала </a:t>
            </a:r>
            <a:r>
              <a:rPr lang="ru" b="1">
                <a:solidFill>
                  <a:srgbClr val="000000"/>
                </a:solidFill>
                <a:latin typeface="Times New Roman"/>
                <a:ea typeface="Times New Roman"/>
                <a:cs typeface="Times New Roman"/>
                <a:sym typeface="Times New Roman"/>
              </a:rPr>
              <a:t>системы образования</a:t>
            </a:r>
            <a:r>
              <a:rPr lang="ru">
                <a:solidFill>
                  <a:srgbClr val="000000"/>
                </a:solidFill>
                <a:latin typeface="Times New Roman"/>
                <a:ea typeface="Times New Roman"/>
                <a:cs typeface="Times New Roman"/>
                <a:sym typeface="Times New Roman"/>
              </a:rPr>
              <a:t>, молодежной политики и культуры для </a:t>
            </a:r>
            <a:r>
              <a:rPr lang="ru" b="1">
                <a:solidFill>
                  <a:srgbClr val="000000"/>
                </a:solidFill>
                <a:latin typeface="Times New Roman"/>
                <a:ea typeface="Times New Roman"/>
                <a:cs typeface="Times New Roman"/>
                <a:sym typeface="Times New Roman"/>
              </a:rPr>
              <a:t>устранения предпосылок радикализации</a:t>
            </a:r>
            <a:r>
              <a:rPr lang="ru">
                <a:solidFill>
                  <a:srgbClr val="000000"/>
                </a:solidFill>
                <a:latin typeface="Times New Roman"/>
                <a:ea typeface="Times New Roman"/>
                <a:cs typeface="Times New Roman"/>
                <a:sym typeface="Times New Roman"/>
              </a:rPr>
              <a:t> населения; </a:t>
            </a:r>
            <a:endParaRPr>
              <a:solidFill>
                <a:srgbClr val="000000"/>
              </a:solidFill>
              <a:latin typeface="Times New Roman"/>
              <a:ea typeface="Times New Roman"/>
              <a:cs typeface="Times New Roman"/>
              <a:sym typeface="Times New Roman"/>
            </a:endParaRPr>
          </a:p>
          <a:p>
            <a:pPr marL="457200" lvl="0" indent="-342900" algn="l" rtl="0">
              <a:spcBef>
                <a:spcPts val="0"/>
              </a:spcBef>
              <a:spcAft>
                <a:spcPts val="0"/>
              </a:spcAft>
              <a:buClr>
                <a:srgbClr val="000000"/>
              </a:buClr>
              <a:buSzPts val="1800"/>
              <a:buFont typeface="Times New Roman"/>
              <a:buAutoNum type="arabicParenR"/>
            </a:pPr>
            <a:r>
              <a:rPr lang="ru" b="1">
                <a:solidFill>
                  <a:srgbClr val="000000"/>
                </a:solidFill>
                <a:latin typeface="Times New Roman"/>
                <a:ea typeface="Times New Roman"/>
                <a:cs typeface="Times New Roman"/>
                <a:sym typeface="Times New Roman"/>
              </a:rPr>
              <a:t>придание системности</a:t>
            </a:r>
            <a:r>
              <a:rPr lang="ru">
                <a:solidFill>
                  <a:srgbClr val="000000"/>
                </a:solidFill>
                <a:latin typeface="Times New Roman"/>
                <a:ea typeface="Times New Roman"/>
                <a:cs typeface="Times New Roman"/>
                <a:sym typeface="Times New Roman"/>
              </a:rPr>
              <a:t> работе по привитию (разъяснению)  традиционных </a:t>
            </a:r>
            <a:r>
              <a:rPr lang="ru" b="1">
                <a:solidFill>
                  <a:srgbClr val="000000"/>
                </a:solidFill>
                <a:latin typeface="Times New Roman"/>
                <a:ea typeface="Times New Roman"/>
                <a:cs typeface="Times New Roman"/>
                <a:sym typeface="Times New Roman"/>
              </a:rPr>
              <a:t>российских духовно-нравственных ценностей</a:t>
            </a:r>
            <a:r>
              <a:rPr lang="ru">
                <a:solidFill>
                  <a:srgbClr val="000000"/>
                </a:solidFill>
                <a:latin typeface="Times New Roman"/>
                <a:ea typeface="Times New Roman"/>
                <a:cs typeface="Times New Roman"/>
                <a:sym typeface="Times New Roman"/>
              </a:rPr>
              <a:t>;</a:t>
            </a:r>
            <a:endParaRPr>
              <a:solidFill>
                <a:srgbClr val="000000"/>
              </a:solidFill>
              <a:latin typeface="Times New Roman"/>
              <a:ea typeface="Times New Roman"/>
              <a:cs typeface="Times New Roman"/>
              <a:sym typeface="Times New Roman"/>
            </a:endParaRPr>
          </a:p>
          <a:p>
            <a:pPr marL="457200" lvl="0" indent="-342900" algn="l" rtl="0">
              <a:spcBef>
                <a:spcPts val="0"/>
              </a:spcBef>
              <a:spcAft>
                <a:spcPts val="0"/>
              </a:spcAft>
              <a:buClr>
                <a:srgbClr val="000000"/>
              </a:buClr>
              <a:buSzPts val="1800"/>
              <a:buFont typeface="Times New Roman"/>
              <a:buAutoNum type="arabicParenR"/>
            </a:pPr>
            <a:r>
              <a:rPr lang="ru">
                <a:solidFill>
                  <a:srgbClr val="000000"/>
                </a:solidFill>
                <a:latin typeface="Times New Roman"/>
                <a:ea typeface="Times New Roman"/>
                <a:cs typeface="Times New Roman"/>
                <a:sym typeface="Times New Roman"/>
              </a:rPr>
              <a:t>повышение результативности мер профилактического воздействия на конкретных лиц, подверженных идеологии терроризма и неонацизма </a:t>
            </a:r>
            <a:endParaRPr>
              <a:solidFill>
                <a:srgbClr val="000000"/>
              </a:solidFill>
              <a:latin typeface="Times New Roman"/>
              <a:ea typeface="Times New Roman"/>
              <a:cs typeface="Times New Roman"/>
              <a:sym typeface="Times New Roman"/>
            </a:endParaRPr>
          </a:p>
          <a:p>
            <a:pPr marL="457200" lvl="0" indent="-342900" algn="l" rtl="0">
              <a:spcBef>
                <a:spcPts val="0"/>
              </a:spcBef>
              <a:spcAft>
                <a:spcPts val="0"/>
              </a:spcAft>
              <a:buClr>
                <a:srgbClr val="000000"/>
              </a:buClr>
              <a:buSzPts val="1800"/>
              <a:buFont typeface="Times New Roman"/>
              <a:buAutoNum type="arabicParenR"/>
            </a:pPr>
            <a:r>
              <a:rPr lang="ru">
                <a:solidFill>
                  <a:srgbClr val="000000"/>
                </a:solidFill>
                <a:latin typeface="Times New Roman"/>
                <a:ea typeface="Times New Roman"/>
                <a:cs typeface="Times New Roman"/>
                <a:sym typeface="Times New Roman"/>
              </a:rPr>
              <a:t>обеспечение </a:t>
            </a:r>
            <a:r>
              <a:rPr lang="ru" b="1">
                <a:solidFill>
                  <a:srgbClr val="000000"/>
                </a:solidFill>
                <a:latin typeface="Times New Roman"/>
                <a:ea typeface="Times New Roman"/>
                <a:cs typeface="Times New Roman"/>
                <a:sym typeface="Times New Roman"/>
              </a:rPr>
              <a:t>наполнения информационного пространства</a:t>
            </a:r>
            <a:r>
              <a:rPr lang="ru">
                <a:solidFill>
                  <a:srgbClr val="000000"/>
                </a:solidFill>
                <a:latin typeface="Times New Roman"/>
                <a:ea typeface="Times New Roman"/>
                <a:cs typeface="Times New Roman"/>
                <a:sym typeface="Times New Roman"/>
              </a:rPr>
              <a:t> актуальной информацией, контрпропагандистскими материалами, </a:t>
            </a:r>
            <a:r>
              <a:rPr lang="ru" b="1">
                <a:solidFill>
                  <a:srgbClr val="000000"/>
                </a:solidFill>
                <a:latin typeface="Times New Roman"/>
                <a:ea typeface="Times New Roman"/>
                <a:cs typeface="Times New Roman"/>
                <a:sym typeface="Times New Roman"/>
              </a:rPr>
              <a:t>формирующими неприятие идеологии терроризма.</a:t>
            </a:r>
            <a:endParaRPr b="1">
              <a:solidFill>
                <a:srgbClr val="000000"/>
              </a:solidFill>
              <a:latin typeface="Times New Roman"/>
              <a:ea typeface="Times New Roman"/>
              <a:cs typeface="Times New Roman"/>
              <a:sym typeface="Times New Roman"/>
            </a:endParaRPr>
          </a:p>
        </p:txBody>
      </p:sp>
      <p:pic>
        <p:nvPicPr>
          <p:cNvPr id="78" name="Google Shape;78;p16"/>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7"/>
          <p:cNvSpPr txBox="1">
            <a:spLocks noGrp="1"/>
          </p:cNvSpPr>
          <p:nvPr>
            <p:ph type="title"/>
          </p:nvPr>
        </p:nvSpPr>
        <p:spPr>
          <a:xfrm>
            <a:off x="311700" y="856025"/>
            <a:ext cx="8520600" cy="62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sz="2650" dirty="0">
                <a:latin typeface="Times New Roman"/>
                <a:ea typeface="Times New Roman"/>
                <a:cs typeface="Times New Roman"/>
                <a:sym typeface="Times New Roman"/>
              </a:rPr>
              <a:t>Основной миф: «Геноцид белой расы»</a:t>
            </a:r>
            <a:endParaRPr sz="2650" dirty="0">
              <a:latin typeface="Times New Roman"/>
              <a:ea typeface="Times New Roman"/>
              <a:cs typeface="Times New Roman"/>
              <a:sym typeface="Times New Roman"/>
            </a:endParaRPr>
          </a:p>
        </p:txBody>
      </p:sp>
      <p:sp>
        <p:nvSpPr>
          <p:cNvPr id="157" name="Google Shape;157;p27"/>
          <p:cNvSpPr txBox="1">
            <a:spLocks noGrp="1"/>
          </p:cNvSpPr>
          <p:nvPr>
            <p:ph type="body" idx="1"/>
          </p:nvPr>
        </p:nvSpPr>
        <p:spPr>
          <a:xfrm>
            <a:off x="311700" y="1484225"/>
            <a:ext cx="8520600" cy="3335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ru" dirty="0">
                <a:solidFill>
                  <a:schemeClr val="dk1"/>
                </a:solidFill>
                <a:latin typeface="Times New Roman"/>
                <a:ea typeface="Times New Roman"/>
                <a:cs typeface="Times New Roman"/>
                <a:sym typeface="Times New Roman"/>
              </a:rPr>
              <a:t>Согласно которому существует заговор с целью уничтожения белых. Утверждается, что в странах с белым большинством тайные силы поощряют смешение рас, массовую иммиграцию небелых, расовую интеграцию, низкий уровень рождаемости, аборты и т.д.</a:t>
            </a:r>
            <a:endParaRPr dirty="0">
              <a:solidFill>
                <a:schemeClr val="dk1"/>
              </a:solidFill>
              <a:latin typeface="Times New Roman"/>
              <a:ea typeface="Times New Roman"/>
              <a:cs typeface="Times New Roman"/>
              <a:sym typeface="Times New Roman"/>
            </a:endParaRPr>
          </a:p>
        </p:txBody>
      </p:sp>
      <p:pic>
        <p:nvPicPr>
          <p:cNvPr id="158" name="Google Shape;158;p27"/>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9"/>
          <p:cNvSpPr txBox="1">
            <a:spLocks noGrp="1"/>
          </p:cNvSpPr>
          <p:nvPr>
            <p:ph type="title"/>
          </p:nvPr>
        </p:nvSpPr>
        <p:spPr>
          <a:xfrm>
            <a:off x="311700" y="768100"/>
            <a:ext cx="8520600" cy="62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sz="2650" dirty="0">
                <a:latin typeface="Times New Roman"/>
                <a:ea typeface="Times New Roman"/>
                <a:cs typeface="Times New Roman"/>
                <a:sym typeface="Times New Roman"/>
              </a:rPr>
              <a:t>Формы проявления:</a:t>
            </a:r>
            <a:br>
              <a:rPr lang="ru" sz="2650" dirty="0">
                <a:latin typeface="Times New Roman"/>
                <a:ea typeface="Times New Roman"/>
                <a:cs typeface="Times New Roman"/>
                <a:sym typeface="Times New Roman"/>
              </a:rPr>
            </a:br>
            <a:r>
              <a:rPr lang="ru" sz="2650" dirty="0">
                <a:latin typeface="Times New Roman"/>
                <a:ea typeface="Times New Roman"/>
                <a:cs typeface="Times New Roman"/>
                <a:sym typeface="Times New Roman"/>
              </a:rPr>
              <a:t>- Молодежная субкультура</a:t>
            </a:r>
            <a:endParaRPr sz="2650" dirty="0">
              <a:latin typeface="Times New Roman"/>
              <a:ea typeface="Times New Roman"/>
              <a:cs typeface="Times New Roman"/>
              <a:sym typeface="Times New Roman"/>
            </a:endParaRPr>
          </a:p>
        </p:txBody>
      </p:sp>
      <p:sp>
        <p:nvSpPr>
          <p:cNvPr id="173" name="Google Shape;173;p29"/>
          <p:cNvSpPr txBox="1">
            <a:spLocks noGrp="1"/>
          </p:cNvSpPr>
          <p:nvPr>
            <p:ph type="body" idx="1"/>
          </p:nvPr>
        </p:nvSpPr>
        <p:spPr>
          <a:xfrm>
            <a:off x="166750" y="1564480"/>
            <a:ext cx="8819100" cy="3254869"/>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b="1" dirty="0">
                <a:solidFill>
                  <a:schemeClr val="dk1"/>
                </a:solidFill>
                <a:latin typeface="Times New Roman"/>
                <a:ea typeface="Times New Roman"/>
                <a:cs typeface="Times New Roman"/>
                <a:sym typeface="Times New Roman"/>
              </a:rPr>
              <a:t>Скинхеды, скины, бритоголовые</a:t>
            </a:r>
            <a:r>
              <a:rPr lang="ru" dirty="0">
                <a:solidFill>
                  <a:schemeClr val="dk1"/>
                </a:solidFill>
                <a:latin typeface="Times New Roman"/>
                <a:ea typeface="Times New Roman"/>
                <a:cs typeface="Times New Roman"/>
                <a:sym typeface="Times New Roman"/>
              </a:rPr>
              <a:t> (англ. skinheads, от skin — кожа и head — голова) — собирательное название представителей молодёжной субкультуры, а также нескольких её ответвлений.</a:t>
            </a:r>
            <a:endParaRPr dirty="0">
              <a:solidFill>
                <a:schemeClr val="dk1"/>
              </a:solidFill>
              <a:latin typeface="Times New Roman"/>
              <a:ea typeface="Times New Roman"/>
              <a:cs typeface="Times New Roman"/>
              <a:sym typeface="Times New Roman"/>
            </a:endParaRPr>
          </a:p>
          <a:p>
            <a:pPr marL="457200" lvl="0" indent="-342900" algn="l" rtl="0">
              <a:spcBef>
                <a:spcPts val="1200"/>
              </a:spcBef>
              <a:spcAft>
                <a:spcPts val="0"/>
              </a:spcAft>
              <a:buClr>
                <a:schemeClr val="dk1"/>
              </a:buClr>
              <a:buSzPts val="1800"/>
              <a:buFont typeface="Times New Roman"/>
              <a:buChar char="-"/>
            </a:pPr>
            <a:r>
              <a:rPr lang="ru" dirty="0">
                <a:solidFill>
                  <a:schemeClr val="dk1"/>
                </a:solidFill>
                <a:latin typeface="Times New Roman"/>
                <a:ea typeface="Times New Roman"/>
                <a:cs typeface="Times New Roman"/>
                <a:sym typeface="Times New Roman"/>
              </a:rPr>
              <a:t>Субкультура скинхедов изначально не носила националистического содержания;</a:t>
            </a:r>
            <a:endParaRPr dirty="0">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ru" dirty="0">
                <a:solidFill>
                  <a:schemeClr val="dk1"/>
                </a:solidFill>
                <a:latin typeface="Times New Roman"/>
                <a:ea typeface="Times New Roman"/>
                <a:cs typeface="Times New Roman"/>
                <a:sym typeface="Times New Roman"/>
              </a:rPr>
              <a:t>Однако в России они появились в начале 90ых именно как субкультура неонацистов.</a:t>
            </a:r>
            <a:endParaRPr dirty="0">
              <a:solidFill>
                <a:schemeClr val="dk1"/>
              </a:solidFill>
              <a:latin typeface="Times New Roman"/>
              <a:ea typeface="Times New Roman"/>
              <a:cs typeface="Times New Roman"/>
              <a:sym typeface="Times New Roman"/>
            </a:endParaRPr>
          </a:p>
        </p:txBody>
      </p:sp>
      <p:pic>
        <p:nvPicPr>
          <p:cNvPr id="174" name="Google Shape;174;p29"/>
          <p:cNvPicPr preferRelativeResize="0"/>
          <p:nvPr/>
        </p:nvPicPr>
        <p:blipFill>
          <a:blip r:embed="rId3">
            <a:alphaModFix/>
          </a:blip>
          <a:stretch>
            <a:fillRect/>
          </a:stretch>
        </p:blipFill>
        <p:spPr>
          <a:xfrm>
            <a:off x="0" y="2"/>
            <a:ext cx="9144000" cy="768096"/>
          </a:xfrm>
          <a:prstGeom prst="rect">
            <a:avLst/>
          </a:prstGeom>
          <a:noFill/>
          <a:ln>
            <a:noFill/>
          </a:ln>
        </p:spPr>
      </p:pic>
      <p:pic>
        <p:nvPicPr>
          <p:cNvPr id="175" name="Google Shape;175;p29"/>
          <p:cNvPicPr preferRelativeResize="0"/>
          <p:nvPr/>
        </p:nvPicPr>
        <p:blipFill>
          <a:blip r:embed="rId4">
            <a:alphaModFix/>
          </a:blip>
          <a:stretch>
            <a:fillRect/>
          </a:stretch>
        </p:blipFill>
        <p:spPr>
          <a:xfrm>
            <a:off x="3468725" y="3407573"/>
            <a:ext cx="2206550" cy="17359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0"/>
          <p:cNvSpPr txBox="1">
            <a:spLocks noGrp="1"/>
          </p:cNvSpPr>
          <p:nvPr>
            <p:ph type="title"/>
          </p:nvPr>
        </p:nvSpPr>
        <p:spPr>
          <a:xfrm>
            <a:off x="311700" y="768100"/>
            <a:ext cx="8520600" cy="62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sz="2650">
                <a:latin typeface="Times New Roman"/>
                <a:ea typeface="Times New Roman"/>
                <a:cs typeface="Times New Roman"/>
                <a:sym typeface="Times New Roman"/>
              </a:rPr>
              <a:t>Внешний вид</a:t>
            </a:r>
            <a:endParaRPr sz="2650">
              <a:latin typeface="Times New Roman"/>
              <a:ea typeface="Times New Roman"/>
              <a:cs typeface="Times New Roman"/>
              <a:sym typeface="Times New Roman"/>
            </a:endParaRPr>
          </a:p>
        </p:txBody>
      </p:sp>
      <p:sp>
        <p:nvSpPr>
          <p:cNvPr id="181" name="Google Shape;181;p30"/>
          <p:cNvSpPr txBox="1">
            <a:spLocks noGrp="1"/>
          </p:cNvSpPr>
          <p:nvPr>
            <p:ph type="body" idx="1"/>
          </p:nvPr>
        </p:nvSpPr>
        <p:spPr>
          <a:xfrm>
            <a:off x="0" y="1399075"/>
            <a:ext cx="3990300" cy="3549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Font typeface="Times New Roman"/>
              <a:buChar char="-"/>
            </a:pPr>
            <a:r>
              <a:rPr lang="ru">
                <a:solidFill>
                  <a:schemeClr val="dk1"/>
                </a:solidFill>
                <a:latin typeface="Times New Roman"/>
                <a:ea typeface="Times New Roman"/>
                <a:cs typeface="Times New Roman"/>
                <a:sym typeface="Times New Roman"/>
              </a:rPr>
              <a:t>Куртка бомбер;</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ru">
                <a:solidFill>
                  <a:schemeClr val="dk1"/>
                </a:solidFill>
                <a:latin typeface="Times New Roman"/>
                <a:ea typeface="Times New Roman"/>
                <a:cs typeface="Times New Roman"/>
                <a:sym typeface="Times New Roman"/>
              </a:rPr>
              <a:t>черная\красная рубашка или футболка;</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ru">
                <a:solidFill>
                  <a:schemeClr val="dk1"/>
                </a:solidFill>
                <a:latin typeface="Times New Roman"/>
                <a:ea typeface="Times New Roman"/>
                <a:cs typeface="Times New Roman"/>
                <a:sym typeface="Times New Roman"/>
              </a:rPr>
              <a:t>Узкие подвернутые джинсы или камуфляжные штаны;</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ru">
                <a:solidFill>
                  <a:schemeClr val="dk1"/>
                </a:solidFill>
                <a:latin typeface="Times New Roman"/>
                <a:ea typeface="Times New Roman"/>
                <a:cs typeface="Times New Roman"/>
                <a:sym typeface="Times New Roman"/>
              </a:rPr>
              <a:t>Тяжелые ботинки с белыми шнурками;</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ru">
                <a:solidFill>
                  <a:schemeClr val="dk1"/>
                </a:solidFill>
                <a:latin typeface="Times New Roman"/>
                <a:ea typeface="Times New Roman"/>
                <a:cs typeface="Times New Roman"/>
                <a:sym typeface="Times New Roman"/>
              </a:rPr>
              <a:t>Возможно наличие подтяжек и шевронов с националистической или спортивной символикой.</a:t>
            </a:r>
            <a:endParaRPr>
              <a:solidFill>
                <a:schemeClr val="dk1"/>
              </a:solidFill>
              <a:latin typeface="Times New Roman"/>
              <a:ea typeface="Times New Roman"/>
              <a:cs typeface="Times New Roman"/>
              <a:sym typeface="Times New Roman"/>
            </a:endParaRPr>
          </a:p>
        </p:txBody>
      </p:sp>
      <p:pic>
        <p:nvPicPr>
          <p:cNvPr id="182" name="Google Shape;182;p30"/>
          <p:cNvPicPr preferRelativeResize="0"/>
          <p:nvPr/>
        </p:nvPicPr>
        <p:blipFill>
          <a:blip r:embed="rId3">
            <a:alphaModFix/>
          </a:blip>
          <a:stretch>
            <a:fillRect/>
          </a:stretch>
        </p:blipFill>
        <p:spPr>
          <a:xfrm>
            <a:off x="0" y="2"/>
            <a:ext cx="9144000" cy="768096"/>
          </a:xfrm>
          <a:prstGeom prst="rect">
            <a:avLst/>
          </a:prstGeom>
          <a:noFill/>
          <a:ln>
            <a:noFill/>
          </a:ln>
        </p:spPr>
      </p:pic>
      <p:pic>
        <p:nvPicPr>
          <p:cNvPr id="183" name="Google Shape;183;p30"/>
          <p:cNvPicPr preferRelativeResize="0"/>
          <p:nvPr/>
        </p:nvPicPr>
        <p:blipFill>
          <a:blip r:embed="rId4">
            <a:alphaModFix/>
          </a:blip>
          <a:stretch>
            <a:fillRect/>
          </a:stretch>
        </p:blipFill>
        <p:spPr>
          <a:xfrm>
            <a:off x="4499975" y="1399075"/>
            <a:ext cx="3704250" cy="3238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1"/>
          <p:cNvSpPr txBox="1">
            <a:spLocks noGrp="1"/>
          </p:cNvSpPr>
          <p:nvPr>
            <p:ph type="title"/>
          </p:nvPr>
        </p:nvSpPr>
        <p:spPr>
          <a:xfrm>
            <a:off x="311700" y="856025"/>
            <a:ext cx="8520600" cy="62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sz="2650" dirty="0">
                <a:latin typeface="Times New Roman"/>
                <a:ea typeface="Times New Roman"/>
                <a:cs typeface="Times New Roman"/>
                <a:sym typeface="Times New Roman"/>
              </a:rPr>
              <a:t>Дмитрий Боровиков и БТО*</a:t>
            </a:r>
            <a:endParaRPr sz="2650" dirty="0">
              <a:latin typeface="Times New Roman"/>
              <a:ea typeface="Times New Roman"/>
              <a:cs typeface="Times New Roman"/>
              <a:sym typeface="Times New Roman"/>
            </a:endParaRPr>
          </a:p>
        </p:txBody>
      </p:sp>
      <p:sp>
        <p:nvSpPr>
          <p:cNvPr id="189" name="Google Shape;189;p31"/>
          <p:cNvSpPr txBox="1">
            <a:spLocks noGrp="1"/>
          </p:cNvSpPr>
          <p:nvPr>
            <p:ph type="body" idx="1"/>
          </p:nvPr>
        </p:nvSpPr>
        <p:spPr>
          <a:xfrm>
            <a:off x="311700" y="1598271"/>
            <a:ext cx="6595200" cy="3399698"/>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sz="1200" dirty="0">
                <a:solidFill>
                  <a:schemeClr val="dk1"/>
                </a:solidFill>
                <a:latin typeface="Times New Roman"/>
                <a:ea typeface="Times New Roman"/>
                <a:cs typeface="Times New Roman"/>
                <a:sym typeface="Times New Roman"/>
              </a:rPr>
              <a:t>“Нам нужны не вы, а ваши дети. Это из них мы воспитаем новую расу. Потому что вас уже не переделать. Телевизор, семья, убогие развлечения, модная одежда, забитый холодильник… если это все, что интересует сегодня белых, то какие же они белые? Они — мясо и мусор. Белую расу необходимо создавать с нуля”</a:t>
            </a:r>
            <a:endParaRPr sz="1200" dirty="0">
              <a:solidFill>
                <a:schemeClr val="dk1"/>
              </a:solidFill>
              <a:latin typeface="Times New Roman"/>
              <a:ea typeface="Times New Roman"/>
              <a:cs typeface="Times New Roman"/>
              <a:sym typeface="Times New Roman"/>
            </a:endParaRPr>
          </a:p>
          <a:p>
            <a:pPr marL="457200" lvl="0" indent="-342900" algn="l" rtl="0">
              <a:spcBef>
                <a:spcPts val="1200"/>
              </a:spcBef>
              <a:spcAft>
                <a:spcPts val="0"/>
              </a:spcAft>
              <a:buClr>
                <a:schemeClr val="dk1"/>
              </a:buClr>
              <a:buSzPts val="1800"/>
              <a:buFont typeface="Times New Roman"/>
              <a:buChar char="-"/>
            </a:pPr>
            <a:r>
              <a:rPr lang="ru" dirty="0">
                <a:solidFill>
                  <a:schemeClr val="dk1"/>
                </a:solidFill>
                <a:latin typeface="Times New Roman"/>
                <a:ea typeface="Times New Roman"/>
                <a:cs typeface="Times New Roman"/>
                <a:sym typeface="Times New Roman"/>
              </a:rPr>
              <a:t>Основатель Боевой террористической организации;</a:t>
            </a:r>
            <a:endParaRPr dirty="0">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ru" dirty="0">
                <a:solidFill>
                  <a:schemeClr val="dk1"/>
                </a:solidFill>
                <a:latin typeface="Times New Roman"/>
                <a:ea typeface="Times New Roman"/>
                <a:cs typeface="Times New Roman"/>
                <a:sym typeface="Times New Roman"/>
              </a:rPr>
              <a:t>Группировка совершила ряд убийств на расовой почве, в том числе убийство 8-летней девочки Хуршеды Султоновой в 2004 году</a:t>
            </a:r>
            <a:endParaRPr dirty="0">
              <a:solidFill>
                <a:schemeClr val="dk1"/>
              </a:solidFill>
              <a:latin typeface="Times New Roman"/>
              <a:ea typeface="Times New Roman"/>
              <a:cs typeface="Times New Roman"/>
              <a:sym typeface="Times New Roman"/>
            </a:endParaRPr>
          </a:p>
        </p:txBody>
      </p:sp>
      <p:pic>
        <p:nvPicPr>
          <p:cNvPr id="190" name="Google Shape;190;p31"/>
          <p:cNvPicPr preferRelativeResize="0"/>
          <p:nvPr/>
        </p:nvPicPr>
        <p:blipFill>
          <a:blip r:embed="rId3">
            <a:alphaModFix/>
          </a:blip>
          <a:stretch>
            <a:fillRect/>
          </a:stretch>
        </p:blipFill>
        <p:spPr>
          <a:xfrm>
            <a:off x="0" y="2"/>
            <a:ext cx="9144000" cy="768096"/>
          </a:xfrm>
          <a:prstGeom prst="rect">
            <a:avLst/>
          </a:prstGeom>
          <a:noFill/>
          <a:ln>
            <a:noFill/>
          </a:ln>
        </p:spPr>
      </p:pic>
      <p:sp>
        <p:nvSpPr>
          <p:cNvPr id="2" name="Подзаголовок 2">
            <a:extLst>
              <a:ext uri="{FF2B5EF4-FFF2-40B4-BE49-F238E27FC236}">
                <a16:creationId xmlns:a16="http://schemas.microsoft.com/office/drawing/2014/main" id="{AB8A6731-6503-9C3E-FA00-775DBD79CFF4}"/>
              </a:ext>
            </a:extLst>
          </p:cNvPr>
          <p:cNvSpPr txBox="1">
            <a:spLocks/>
          </p:cNvSpPr>
          <p:nvPr/>
        </p:nvSpPr>
        <p:spPr>
          <a:xfrm>
            <a:off x="204544" y="4678800"/>
            <a:ext cx="8520600" cy="319169"/>
          </a:xfrm>
          <a:prstGeom prst="rect">
            <a:avLst/>
          </a:prstGeom>
          <a:noFill/>
          <a:ln>
            <a:noFill/>
          </a:ln>
        </p:spPr>
        <p:txBody>
          <a:bodyPr spcFirstLastPara="1" wrap="square" lIns="91425" tIns="91425" rIns="91425" bIns="91425" anchor="t" anchorCtr="0">
            <a:normAutofit fontScale="47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ru-RU"/>
              <a:t>*Экстремистская организация</a:t>
            </a:r>
            <a:endParaRPr lang="ru-RU" dirty="0"/>
          </a:p>
        </p:txBody>
      </p:sp>
      <p:pic>
        <p:nvPicPr>
          <p:cNvPr id="1026" name="Picture 2">
            <a:extLst>
              <a:ext uri="{FF2B5EF4-FFF2-40B4-BE49-F238E27FC236}">
                <a16:creationId xmlns:a16="http://schemas.microsoft.com/office/drawing/2014/main" id="{6DA8F714-645B-A126-B8A6-931BBB5E85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4056" y="1572152"/>
            <a:ext cx="1895475" cy="2276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2"/>
          <p:cNvSpPr txBox="1">
            <a:spLocks noGrp="1"/>
          </p:cNvSpPr>
          <p:nvPr>
            <p:ph type="title"/>
          </p:nvPr>
        </p:nvSpPr>
        <p:spPr>
          <a:xfrm>
            <a:off x="311700" y="679875"/>
            <a:ext cx="8520600" cy="62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sz="2650" dirty="0">
                <a:latin typeface="Times New Roman"/>
                <a:ea typeface="Times New Roman"/>
                <a:cs typeface="Times New Roman"/>
                <a:sym typeface="Times New Roman"/>
              </a:rPr>
              <a:t>Максим Марцинкевич Формат – 18* и Оккупай-педофиляй*</a:t>
            </a:r>
            <a:endParaRPr sz="2650" dirty="0">
              <a:latin typeface="Times New Roman"/>
              <a:ea typeface="Times New Roman"/>
              <a:cs typeface="Times New Roman"/>
              <a:sym typeface="Times New Roman"/>
            </a:endParaRPr>
          </a:p>
        </p:txBody>
      </p:sp>
      <p:pic>
        <p:nvPicPr>
          <p:cNvPr id="197" name="Google Shape;197;p32"/>
          <p:cNvPicPr preferRelativeResize="0"/>
          <p:nvPr/>
        </p:nvPicPr>
        <p:blipFill rotWithShape="1">
          <a:blip r:embed="rId3">
            <a:alphaModFix/>
          </a:blip>
          <a:srcRect l="22004" r="21632"/>
          <a:stretch/>
        </p:blipFill>
        <p:spPr>
          <a:xfrm>
            <a:off x="519638" y="1216425"/>
            <a:ext cx="3253642" cy="3247200"/>
          </a:xfrm>
          <a:prstGeom prst="rect">
            <a:avLst/>
          </a:prstGeom>
          <a:noFill/>
          <a:ln>
            <a:noFill/>
          </a:ln>
        </p:spPr>
      </p:pic>
      <p:sp>
        <p:nvSpPr>
          <p:cNvPr id="2" name="Подзаголовок 2">
            <a:extLst>
              <a:ext uri="{FF2B5EF4-FFF2-40B4-BE49-F238E27FC236}">
                <a16:creationId xmlns:a16="http://schemas.microsoft.com/office/drawing/2014/main" id="{6CC1F982-BF02-44FA-B598-07B8D73CFD35}"/>
              </a:ext>
            </a:extLst>
          </p:cNvPr>
          <p:cNvSpPr txBox="1">
            <a:spLocks/>
          </p:cNvSpPr>
          <p:nvPr/>
        </p:nvSpPr>
        <p:spPr>
          <a:xfrm>
            <a:off x="204544" y="4678800"/>
            <a:ext cx="8520600" cy="319169"/>
          </a:xfrm>
          <a:prstGeom prst="rect">
            <a:avLst/>
          </a:prstGeom>
          <a:noFill/>
          <a:ln>
            <a:noFill/>
          </a:ln>
        </p:spPr>
        <p:txBody>
          <a:bodyPr spcFirstLastPara="1" wrap="square" lIns="91425" tIns="91425" rIns="91425" bIns="91425" anchor="t" anchorCtr="0">
            <a:normAutofit fontScale="47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ru-RU"/>
              <a:t>*Экстремистская организация</a:t>
            </a:r>
            <a:endParaRPr lang="ru-RU" dirty="0"/>
          </a:p>
        </p:txBody>
      </p:sp>
      <p:pic>
        <p:nvPicPr>
          <p:cNvPr id="5" name="Рисунок 4">
            <a:extLst>
              <a:ext uri="{FF2B5EF4-FFF2-40B4-BE49-F238E27FC236}">
                <a16:creationId xmlns:a16="http://schemas.microsoft.com/office/drawing/2014/main" id="{55A87EB1-4C2B-9A79-02FD-C6F9D9486964}"/>
              </a:ext>
            </a:extLst>
          </p:cNvPr>
          <p:cNvPicPr>
            <a:picLocks noChangeAspect="1"/>
          </p:cNvPicPr>
          <p:nvPr/>
        </p:nvPicPr>
        <p:blipFill>
          <a:blip r:embed="rId4"/>
          <a:srcRect l="5781" t="20695" r="1269" b="21945"/>
          <a:stretch/>
        </p:blipFill>
        <p:spPr>
          <a:xfrm>
            <a:off x="3907631" y="1308075"/>
            <a:ext cx="2207419" cy="2950369"/>
          </a:xfrm>
          <a:prstGeom prst="rect">
            <a:avLst/>
          </a:prstGeom>
        </p:spPr>
      </p:pic>
      <p:sp>
        <p:nvSpPr>
          <p:cNvPr id="6" name="AutoShape 2">
            <a:extLst>
              <a:ext uri="{FF2B5EF4-FFF2-40B4-BE49-F238E27FC236}">
                <a16:creationId xmlns:a16="http://schemas.microsoft.com/office/drawing/2014/main" id="{483FF90B-721C-A857-62C0-A0BAF326CA9B}"/>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124" name="Picture 4" descr="Максим Марцинкевич — фото — Кинопоиск">
            <a:extLst>
              <a:ext uri="{FF2B5EF4-FFF2-40B4-BE49-F238E27FC236}">
                <a16:creationId xmlns:a16="http://schemas.microsoft.com/office/drawing/2014/main" id="{3898AE53-82EC-267F-3CB7-5D4B7C6701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7725" y="1308075"/>
            <a:ext cx="2528887" cy="29503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3"/>
          <p:cNvSpPr txBox="1">
            <a:spLocks noGrp="1"/>
          </p:cNvSpPr>
          <p:nvPr>
            <p:ph type="title"/>
          </p:nvPr>
        </p:nvSpPr>
        <p:spPr>
          <a:xfrm>
            <a:off x="201975" y="4802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Times New Roman"/>
                <a:ea typeface="Times New Roman"/>
                <a:cs typeface="Times New Roman"/>
                <a:sym typeface="Times New Roman"/>
              </a:rPr>
              <a:t>Националистические\неонацистские атрибуты</a:t>
            </a:r>
            <a:endParaRPr>
              <a:latin typeface="Times New Roman"/>
              <a:ea typeface="Times New Roman"/>
              <a:cs typeface="Times New Roman"/>
              <a:sym typeface="Times New Roman"/>
            </a:endParaRPr>
          </a:p>
        </p:txBody>
      </p:sp>
      <p:pic>
        <p:nvPicPr>
          <p:cNvPr id="204" name="Google Shape;204;p33"/>
          <p:cNvPicPr preferRelativeResize="0"/>
          <p:nvPr/>
        </p:nvPicPr>
        <p:blipFill>
          <a:blip r:embed="rId3">
            <a:alphaModFix/>
          </a:blip>
          <a:stretch>
            <a:fillRect/>
          </a:stretch>
        </p:blipFill>
        <p:spPr>
          <a:xfrm>
            <a:off x="5831925" y="1957475"/>
            <a:ext cx="3000375" cy="2247900"/>
          </a:xfrm>
          <a:prstGeom prst="rect">
            <a:avLst/>
          </a:prstGeom>
          <a:noFill/>
          <a:ln>
            <a:noFill/>
          </a:ln>
        </p:spPr>
      </p:pic>
      <p:sp>
        <p:nvSpPr>
          <p:cNvPr id="205" name="Google Shape;205;p33"/>
          <p:cNvSpPr txBox="1">
            <a:spLocks noGrp="1"/>
          </p:cNvSpPr>
          <p:nvPr>
            <p:ph type="body" idx="1"/>
          </p:nvPr>
        </p:nvSpPr>
        <p:spPr>
          <a:xfrm>
            <a:off x="201975" y="1496075"/>
            <a:ext cx="5507700" cy="3170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b="1" dirty="0">
                <a:solidFill>
                  <a:schemeClr val="dk1"/>
                </a:solidFill>
                <a:latin typeface="Times New Roman"/>
                <a:ea typeface="Times New Roman"/>
                <a:cs typeface="Times New Roman"/>
                <a:sym typeface="Times New Roman"/>
              </a:rPr>
              <a:t>14/88</a:t>
            </a:r>
            <a:endParaRPr b="1" dirty="0">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ru" b="1" dirty="0">
                <a:solidFill>
                  <a:schemeClr val="dk1"/>
                </a:solidFill>
                <a:latin typeface="Times New Roman"/>
                <a:ea typeface="Times New Roman"/>
                <a:cs typeface="Times New Roman"/>
                <a:sym typeface="Times New Roman"/>
              </a:rPr>
              <a:t>14</a:t>
            </a:r>
            <a:r>
              <a:rPr lang="ru" dirty="0">
                <a:solidFill>
                  <a:schemeClr val="dk1"/>
                </a:solidFill>
                <a:latin typeface="Times New Roman"/>
                <a:ea typeface="Times New Roman"/>
                <a:cs typeface="Times New Roman"/>
                <a:sym typeface="Times New Roman"/>
              </a:rPr>
              <a:t> слов Дэвида Лэйна - «We must secure the existence of our people and a future for white children» — «Мы должны защитить само существование нашего народа и будущее для белых детей»</a:t>
            </a:r>
            <a:endParaRPr dirty="0">
              <a:solidFill>
                <a:schemeClr val="dk1"/>
              </a:solidFill>
              <a:latin typeface="Times New Roman"/>
              <a:ea typeface="Times New Roman"/>
              <a:cs typeface="Times New Roman"/>
              <a:sym typeface="Times New Roman"/>
            </a:endParaRPr>
          </a:p>
          <a:p>
            <a:pPr marL="0" lvl="0" indent="0" algn="l" rtl="0">
              <a:spcBef>
                <a:spcPts val="1200"/>
              </a:spcBef>
              <a:spcAft>
                <a:spcPts val="1200"/>
              </a:spcAft>
              <a:buNone/>
            </a:pPr>
            <a:r>
              <a:rPr lang="ru" b="1" dirty="0">
                <a:solidFill>
                  <a:schemeClr val="dk1"/>
                </a:solidFill>
                <a:latin typeface="Times New Roman"/>
                <a:ea typeface="Times New Roman"/>
                <a:cs typeface="Times New Roman"/>
                <a:sym typeface="Times New Roman"/>
              </a:rPr>
              <a:t>88 </a:t>
            </a:r>
            <a:r>
              <a:rPr lang="ru" dirty="0">
                <a:solidFill>
                  <a:schemeClr val="dk1"/>
                </a:solidFill>
                <a:latin typeface="Times New Roman"/>
                <a:ea typeface="Times New Roman"/>
                <a:cs typeface="Times New Roman"/>
                <a:sym typeface="Times New Roman"/>
              </a:rPr>
              <a:t>- HH - Heil Hitler!</a:t>
            </a:r>
            <a:endParaRPr dirty="0">
              <a:solidFill>
                <a:schemeClr val="dk1"/>
              </a:solidFill>
              <a:latin typeface="Times New Roman"/>
              <a:ea typeface="Times New Roman"/>
              <a:cs typeface="Times New Roman"/>
              <a:sym typeface="Times New Roman"/>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4919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Times New Roman"/>
                <a:ea typeface="Times New Roman"/>
                <a:cs typeface="Times New Roman"/>
                <a:sym typeface="Times New Roman"/>
              </a:rPr>
              <a:t>Неонацистская атрибутика</a:t>
            </a:r>
            <a:endParaRPr>
              <a:latin typeface="Times New Roman"/>
              <a:ea typeface="Times New Roman"/>
              <a:cs typeface="Times New Roman"/>
              <a:sym typeface="Times New Roman"/>
            </a:endParaRPr>
          </a:p>
        </p:txBody>
      </p:sp>
      <p:pic>
        <p:nvPicPr>
          <p:cNvPr id="55" name="Google Shape;55;p13"/>
          <p:cNvPicPr preferRelativeResize="0"/>
          <p:nvPr/>
        </p:nvPicPr>
        <p:blipFill>
          <a:blip r:embed="rId3">
            <a:alphaModFix/>
          </a:blip>
          <a:stretch>
            <a:fillRect/>
          </a:stretch>
        </p:blipFill>
        <p:spPr>
          <a:xfrm>
            <a:off x="-2" y="1323023"/>
            <a:ext cx="1739325" cy="1739325"/>
          </a:xfrm>
          <a:prstGeom prst="rect">
            <a:avLst/>
          </a:prstGeom>
          <a:noFill/>
          <a:ln>
            <a:noFill/>
          </a:ln>
        </p:spPr>
      </p:pic>
      <p:pic>
        <p:nvPicPr>
          <p:cNvPr id="56" name="Google Shape;56;p13"/>
          <p:cNvPicPr preferRelativeResize="0"/>
          <p:nvPr/>
        </p:nvPicPr>
        <p:blipFill>
          <a:blip r:embed="rId4">
            <a:alphaModFix/>
          </a:blip>
          <a:stretch>
            <a:fillRect/>
          </a:stretch>
        </p:blipFill>
        <p:spPr>
          <a:xfrm>
            <a:off x="3589238" y="1268488"/>
            <a:ext cx="1685921" cy="1739325"/>
          </a:xfrm>
          <a:prstGeom prst="rect">
            <a:avLst/>
          </a:prstGeom>
          <a:noFill/>
          <a:ln>
            <a:noFill/>
          </a:ln>
        </p:spPr>
      </p:pic>
      <p:pic>
        <p:nvPicPr>
          <p:cNvPr id="57" name="Google Shape;57;p13"/>
          <p:cNvPicPr preferRelativeResize="0"/>
          <p:nvPr/>
        </p:nvPicPr>
        <p:blipFill>
          <a:blip r:embed="rId5">
            <a:alphaModFix/>
          </a:blip>
          <a:stretch>
            <a:fillRect/>
          </a:stretch>
        </p:blipFill>
        <p:spPr>
          <a:xfrm>
            <a:off x="5716225" y="1537275"/>
            <a:ext cx="1201750" cy="1201750"/>
          </a:xfrm>
          <a:prstGeom prst="rect">
            <a:avLst/>
          </a:prstGeom>
          <a:noFill/>
          <a:ln>
            <a:noFill/>
          </a:ln>
        </p:spPr>
      </p:pic>
      <p:sp>
        <p:nvSpPr>
          <p:cNvPr id="58" name="Google Shape;58;p13"/>
          <p:cNvSpPr txBox="1"/>
          <p:nvPr/>
        </p:nvSpPr>
        <p:spPr>
          <a:xfrm>
            <a:off x="344400" y="4608000"/>
            <a:ext cx="8455200" cy="46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1800">
                <a:solidFill>
                  <a:schemeClr val="dk1"/>
                </a:solidFill>
              </a:rPr>
              <a:t>**СИМВОЛИКА ЭКСТРЕМИСТСКИХ НЕОНАЦИСТСКИХ ОРГАНИЗАЦИЙ</a:t>
            </a:r>
            <a:endParaRPr sz="1800">
              <a:solidFill>
                <a:schemeClr val="dk1"/>
              </a:solidFill>
            </a:endParaRPr>
          </a:p>
        </p:txBody>
      </p:sp>
      <p:pic>
        <p:nvPicPr>
          <p:cNvPr id="59" name="Google Shape;59;p13"/>
          <p:cNvPicPr preferRelativeResize="0"/>
          <p:nvPr/>
        </p:nvPicPr>
        <p:blipFill>
          <a:blip r:embed="rId6">
            <a:alphaModFix/>
          </a:blip>
          <a:stretch>
            <a:fillRect/>
          </a:stretch>
        </p:blipFill>
        <p:spPr>
          <a:xfrm>
            <a:off x="2035113" y="1493613"/>
            <a:ext cx="1398125" cy="1398125"/>
          </a:xfrm>
          <a:prstGeom prst="rect">
            <a:avLst/>
          </a:prstGeom>
          <a:noFill/>
          <a:ln>
            <a:noFill/>
          </a:ln>
        </p:spPr>
      </p:pic>
      <p:pic>
        <p:nvPicPr>
          <p:cNvPr id="60" name="Google Shape;60;p13"/>
          <p:cNvPicPr preferRelativeResize="0"/>
          <p:nvPr/>
        </p:nvPicPr>
        <p:blipFill>
          <a:blip r:embed="rId7">
            <a:alphaModFix/>
          </a:blip>
          <a:stretch>
            <a:fillRect/>
          </a:stretch>
        </p:blipFill>
        <p:spPr>
          <a:xfrm>
            <a:off x="7434174" y="1439081"/>
            <a:ext cx="1398125" cy="139814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ru">
                <a:latin typeface="Times New Roman"/>
                <a:ea typeface="Times New Roman"/>
                <a:cs typeface="Times New Roman"/>
                <a:sym typeface="Times New Roman"/>
              </a:rPr>
              <a:t>КЕДР - любимый художник</a:t>
            </a:r>
            <a:endParaRPr>
              <a:latin typeface="Times New Roman"/>
              <a:ea typeface="Times New Roman"/>
              <a:cs typeface="Times New Roman"/>
              <a:sym typeface="Times New Roman"/>
            </a:endParaRPr>
          </a:p>
        </p:txBody>
      </p:sp>
      <p:sp>
        <p:nvSpPr>
          <p:cNvPr id="66" name="Google Shape;66;p14"/>
          <p:cNvSpPr txBox="1">
            <a:spLocks noGrp="1"/>
          </p:cNvSpPr>
          <p:nvPr>
            <p:ph type="body" idx="1"/>
          </p:nvPr>
        </p:nvSpPr>
        <p:spPr>
          <a:xfrm>
            <a:off x="311700" y="135212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ru">
                <a:solidFill>
                  <a:schemeClr val="dk1"/>
                </a:solidFill>
                <a:latin typeface="Times New Roman"/>
                <a:ea typeface="Times New Roman"/>
                <a:cs typeface="Times New Roman"/>
                <a:sym typeface="Times New Roman"/>
              </a:rPr>
              <a:t>Мой любимый художник </a:t>
            </a:r>
            <a:endParaRPr>
              <a:solidFill>
                <a:schemeClr val="dk1"/>
              </a:solidFill>
              <a:latin typeface="Times New Roman"/>
              <a:ea typeface="Times New Roman"/>
              <a:cs typeface="Times New Roman"/>
              <a:sym typeface="Times New Roman"/>
            </a:endParaRPr>
          </a:p>
          <a:p>
            <a:pPr marL="0" lvl="0" indent="0" algn="ctr" rtl="0">
              <a:spcBef>
                <a:spcPts val="1200"/>
              </a:spcBef>
              <a:spcAft>
                <a:spcPts val="0"/>
              </a:spcAft>
              <a:buNone/>
            </a:pPr>
            <a:r>
              <a:rPr lang="ru">
                <a:solidFill>
                  <a:schemeClr val="dk1"/>
                </a:solidFill>
                <a:latin typeface="Times New Roman"/>
                <a:ea typeface="Times New Roman"/>
                <a:cs typeface="Times New Roman"/>
                <a:sym typeface="Times New Roman"/>
              </a:rPr>
              <a:t>Австрийский художник, рисовавший пейзажи в середине 20х </a:t>
            </a:r>
            <a:endParaRPr>
              <a:solidFill>
                <a:schemeClr val="dk1"/>
              </a:solidFill>
              <a:latin typeface="Times New Roman"/>
              <a:ea typeface="Times New Roman"/>
              <a:cs typeface="Times New Roman"/>
              <a:sym typeface="Times New Roman"/>
            </a:endParaRPr>
          </a:p>
          <a:p>
            <a:pPr marL="0" lvl="0" indent="0" algn="ctr" rtl="0">
              <a:spcBef>
                <a:spcPts val="1200"/>
              </a:spcBef>
              <a:spcAft>
                <a:spcPts val="0"/>
              </a:spcAft>
              <a:buNone/>
            </a:pPr>
            <a:r>
              <a:rPr lang="ru">
                <a:solidFill>
                  <a:schemeClr val="dk1"/>
                </a:solidFill>
                <a:latin typeface="Times New Roman"/>
                <a:ea typeface="Times New Roman"/>
                <a:cs typeface="Times New Roman"/>
                <a:sym typeface="Times New Roman"/>
              </a:rPr>
              <a:t>Самый добрый мужик  </a:t>
            </a:r>
            <a:endParaRPr>
              <a:solidFill>
                <a:schemeClr val="dk1"/>
              </a:solidFill>
              <a:latin typeface="Times New Roman"/>
              <a:ea typeface="Times New Roman"/>
              <a:cs typeface="Times New Roman"/>
              <a:sym typeface="Times New Roman"/>
            </a:endParaRPr>
          </a:p>
          <a:p>
            <a:pPr marL="0" lvl="0" indent="0" algn="ctr" rtl="0">
              <a:spcBef>
                <a:spcPts val="1200"/>
              </a:spcBef>
              <a:spcAft>
                <a:spcPts val="0"/>
              </a:spcAft>
              <a:buNone/>
            </a:pPr>
            <a:r>
              <a:rPr lang="ru">
                <a:solidFill>
                  <a:schemeClr val="dk1"/>
                </a:solidFill>
                <a:latin typeface="Times New Roman"/>
                <a:ea typeface="Times New Roman"/>
                <a:cs typeface="Times New Roman"/>
                <a:sym typeface="Times New Roman"/>
              </a:rPr>
              <a:t>Мой любимый художник  </a:t>
            </a:r>
            <a:endParaRPr>
              <a:solidFill>
                <a:schemeClr val="dk1"/>
              </a:solidFill>
              <a:latin typeface="Times New Roman"/>
              <a:ea typeface="Times New Roman"/>
              <a:cs typeface="Times New Roman"/>
              <a:sym typeface="Times New Roman"/>
            </a:endParaRPr>
          </a:p>
          <a:p>
            <a:pPr marL="0" lvl="0" indent="0" algn="ctr" rtl="0">
              <a:spcBef>
                <a:spcPts val="1200"/>
              </a:spcBef>
              <a:spcAft>
                <a:spcPts val="1200"/>
              </a:spcAft>
              <a:buNone/>
            </a:pPr>
            <a:r>
              <a:rPr lang="ru">
                <a:solidFill>
                  <a:schemeClr val="dk1"/>
                </a:solidFill>
                <a:latin typeface="Times New Roman"/>
                <a:ea typeface="Times New Roman"/>
                <a:cs typeface="Times New Roman"/>
                <a:sym typeface="Times New Roman"/>
              </a:rPr>
              <a:t>Я не знаю с чего к нему все так предвзяты</a:t>
            </a:r>
            <a:endParaRPr>
              <a:solidFill>
                <a:schemeClr val="dk1"/>
              </a:solidFill>
              <a:latin typeface="Times New Roman"/>
              <a:ea typeface="Times New Roman"/>
              <a:cs typeface="Times New Roman"/>
              <a:sym typeface="Times New Roman"/>
            </a:endParaRPr>
          </a:p>
        </p:txBody>
      </p:sp>
      <p:pic>
        <p:nvPicPr>
          <p:cNvPr id="67" name="Google Shape;67;p14"/>
          <p:cNvPicPr preferRelativeResize="0"/>
          <p:nvPr/>
        </p:nvPicPr>
        <p:blipFill>
          <a:blip r:embed="rId3">
            <a:alphaModFix/>
          </a:blip>
          <a:stretch>
            <a:fillRect/>
          </a:stretch>
        </p:blipFill>
        <p:spPr>
          <a:xfrm>
            <a:off x="7353556" y="2817950"/>
            <a:ext cx="1408149" cy="1409575"/>
          </a:xfrm>
          <a:prstGeom prst="rect">
            <a:avLst/>
          </a:prstGeom>
          <a:noFill/>
          <a:ln>
            <a:noFill/>
          </a:ln>
        </p:spPr>
      </p:pic>
      <p:pic>
        <p:nvPicPr>
          <p:cNvPr id="68" name="Google Shape;68;p14"/>
          <p:cNvPicPr preferRelativeResize="0"/>
          <p:nvPr/>
        </p:nvPicPr>
        <p:blipFill>
          <a:blip r:embed="rId4">
            <a:alphaModFix/>
          </a:blip>
          <a:stretch>
            <a:fillRect/>
          </a:stretch>
        </p:blipFill>
        <p:spPr>
          <a:xfrm>
            <a:off x="132825" y="2736600"/>
            <a:ext cx="1490925" cy="14909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6200" y="57150"/>
            <a:ext cx="8915400" cy="4876800"/>
          </a:xfrm>
          <a:prstGeom prst="rect">
            <a:avLst/>
          </a:prstGeom>
        </p:spPr>
      </p:pic>
    </p:spTree>
    <p:extLst>
      <p:ext uri="{BB962C8B-B14F-4D97-AF65-F5344CB8AC3E}">
        <p14:creationId xmlns:p14="http://schemas.microsoft.com/office/powerpoint/2010/main" val="39784161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4"/>
          <p:cNvPicPr preferRelativeResize="0"/>
          <p:nvPr/>
        </p:nvPicPr>
        <p:blipFill rotWithShape="1">
          <a:blip r:embed="rId3">
            <a:alphaModFix/>
          </a:blip>
          <a:srcRect b="12922"/>
          <a:stretch/>
        </p:blipFill>
        <p:spPr>
          <a:xfrm>
            <a:off x="229500" y="234875"/>
            <a:ext cx="3448475" cy="3850475"/>
          </a:xfrm>
          <a:prstGeom prst="rect">
            <a:avLst/>
          </a:prstGeom>
          <a:noFill/>
          <a:ln>
            <a:noFill/>
          </a:ln>
        </p:spPr>
      </p:pic>
      <p:sp>
        <p:nvSpPr>
          <p:cNvPr id="143" name="Google Shape;143;p24"/>
          <p:cNvSpPr txBox="1"/>
          <p:nvPr/>
        </p:nvSpPr>
        <p:spPr>
          <a:xfrm>
            <a:off x="320900" y="4138275"/>
            <a:ext cx="8723700" cy="100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dirty="0">
                <a:solidFill>
                  <a:schemeClr val="dk1"/>
                </a:solidFill>
              </a:rPr>
              <a:t>СИМВОЛИКА ТЕРРОРИСТИЧЕСКИХ И ЭКСТРЕМИСТСКИХ ОРГАНИЗАЦИЙ</a:t>
            </a:r>
            <a:endParaRPr dirty="0">
              <a:solidFill>
                <a:schemeClr val="dk1"/>
              </a:solidFill>
            </a:endParaRPr>
          </a:p>
          <a:p>
            <a:pPr marL="0" lvl="0" indent="0" algn="l" rtl="0">
              <a:spcBef>
                <a:spcPts val="0"/>
              </a:spcBef>
              <a:spcAft>
                <a:spcPts val="0"/>
              </a:spcAft>
              <a:buNone/>
            </a:pPr>
            <a:r>
              <a:rPr lang="ru" dirty="0">
                <a:solidFill>
                  <a:schemeClr val="dk1"/>
                </a:solidFill>
              </a:rPr>
              <a:t>*Легион “Свобода России” - террористическая организация</a:t>
            </a:r>
            <a:endParaRPr dirty="0">
              <a:solidFill>
                <a:schemeClr val="dk1"/>
              </a:solidFill>
            </a:endParaRPr>
          </a:p>
          <a:p>
            <a:pPr marL="0" lvl="0" indent="0" algn="l" rtl="0">
              <a:spcBef>
                <a:spcPts val="0"/>
              </a:spcBef>
              <a:spcAft>
                <a:spcPts val="0"/>
              </a:spcAft>
              <a:buNone/>
            </a:pPr>
            <a:r>
              <a:rPr lang="ru" dirty="0">
                <a:solidFill>
                  <a:schemeClr val="dk1"/>
                </a:solidFill>
              </a:rPr>
              <a:t>*Движение ЛГБТ - экстремистская организация</a:t>
            </a:r>
            <a:endParaRPr dirty="0">
              <a:solidFill>
                <a:schemeClr val="dk1"/>
              </a:solidFill>
            </a:endParaRPr>
          </a:p>
          <a:p>
            <a:pPr marL="0" lvl="0" indent="0" algn="l" rtl="0">
              <a:spcBef>
                <a:spcPts val="0"/>
              </a:spcBef>
              <a:spcAft>
                <a:spcPts val="0"/>
              </a:spcAft>
              <a:buNone/>
            </a:pPr>
            <a:r>
              <a:rPr lang="ru" dirty="0">
                <a:solidFill>
                  <a:schemeClr val="dk1"/>
                </a:solidFill>
              </a:rPr>
              <a:t>ФБК - экстремистская организация</a:t>
            </a:r>
            <a:endParaRPr dirty="0">
              <a:solidFill>
                <a:schemeClr val="dk1"/>
              </a:solidFill>
            </a:endParaRPr>
          </a:p>
        </p:txBody>
      </p:sp>
      <p:pic>
        <p:nvPicPr>
          <p:cNvPr id="144" name="Google Shape;144;p24"/>
          <p:cNvPicPr preferRelativeResize="0"/>
          <p:nvPr/>
        </p:nvPicPr>
        <p:blipFill>
          <a:blip r:embed="rId4">
            <a:alphaModFix/>
          </a:blip>
          <a:stretch>
            <a:fillRect/>
          </a:stretch>
        </p:blipFill>
        <p:spPr>
          <a:xfrm>
            <a:off x="4246950" y="2263065"/>
            <a:ext cx="2094400" cy="1395700"/>
          </a:xfrm>
          <a:prstGeom prst="rect">
            <a:avLst/>
          </a:prstGeom>
          <a:noFill/>
          <a:ln w="9525" cap="flat" cmpd="sng">
            <a:solidFill>
              <a:schemeClr val="dk1"/>
            </a:solidFill>
            <a:prstDash val="solid"/>
            <a:round/>
            <a:headEnd type="none" w="sm" len="sm"/>
            <a:tailEnd type="none" w="sm" len="sm"/>
          </a:ln>
        </p:spPr>
      </p:pic>
      <p:pic>
        <p:nvPicPr>
          <p:cNvPr id="145" name="Google Shape;145;p24"/>
          <p:cNvPicPr preferRelativeResize="0"/>
          <p:nvPr/>
        </p:nvPicPr>
        <p:blipFill>
          <a:blip r:embed="rId5">
            <a:alphaModFix/>
          </a:blip>
          <a:stretch>
            <a:fillRect/>
          </a:stretch>
        </p:blipFill>
        <p:spPr>
          <a:xfrm>
            <a:off x="4733700" y="175900"/>
            <a:ext cx="1607649" cy="1607649"/>
          </a:xfrm>
          <a:prstGeom prst="rect">
            <a:avLst/>
          </a:prstGeom>
          <a:noFill/>
          <a:ln>
            <a:noFill/>
          </a:ln>
        </p:spPr>
      </p:pic>
      <p:pic>
        <p:nvPicPr>
          <p:cNvPr id="146" name="Google Shape;146;p24"/>
          <p:cNvPicPr preferRelativeResize="0"/>
          <p:nvPr/>
        </p:nvPicPr>
        <p:blipFill>
          <a:blip r:embed="rId6">
            <a:alphaModFix/>
          </a:blip>
          <a:stretch>
            <a:fillRect/>
          </a:stretch>
        </p:blipFill>
        <p:spPr>
          <a:xfrm>
            <a:off x="6493750" y="152400"/>
            <a:ext cx="1607649" cy="1607649"/>
          </a:xfrm>
          <a:prstGeom prst="rect">
            <a:avLst/>
          </a:prstGeom>
          <a:noFill/>
          <a:ln>
            <a:noFill/>
          </a:ln>
        </p:spPr>
      </p:pic>
      <p:pic>
        <p:nvPicPr>
          <p:cNvPr id="147" name="Google Shape;147;p24"/>
          <p:cNvPicPr preferRelativeResize="0"/>
          <p:nvPr/>
        </p:nvPicPr>
        <p:blipFill>
          <a:blip r:embed="rId7">
            <a:alphaModFix/>
          </a:blip>
          <a:stretch>
            <a:fillRect/>
          </a:stretch>
        </p:blipFill>
        <p:spPr>
          <a:xfrm>
            <a:off x="7345225" y="2179312"/>
            <a:ext cx="1095650" cy="1464049"/>
          </a:xfrm>
          <a:prstGeom prst="rect">
            <a:avLst/>
          </a:prstGeom>
          <a:noFill/>
          <a:ln w="9525" cap="flat" cmpd="sng">
            <a:solidFill>
              <a:schemeClr val="dk1"/>
            </a:solidFill>
            <a:prstDash val="solid"/>
            <a:round/>
            <a:headEnd type="none" w="sm" len="sm"/>
            <a:tailEnd type="none" w="sm" len="sm"/>
          </a:ln>
        </p:spPr>
      </p:pic>
      <p:pic>
        <p:nvPicPr>
          <p:cNvPr id="148" name="Google Shape;148;p24"/>
          <p:cNvPicPr preferRelativeResize="0"/>
          <p:nvPr/>
        </p:nvPicPr>
        <p:blipFill>
          <a:blip r:embed="rId8">
            <a:alphaModFix/>
          </a:blip>
          <a:stretch>
            <a:fillRect/>
          </a:stretch>
        </p:blipFill>
        <p:spPr>
          <a:xfrm>
            <a:off x="7390400" y="3772525"/>
            <a:ext cx="1005300" cy="1005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768100"/>
            <a:ext cx="8520600" cy="7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800">
                <a:latin typeface="Times New Roman"/>
                <a:ea typeface="Times New Roman"/>
                <a:cs typeface="Times New Roman"/>
                <a:sym typeface="Times New Roman"/>
              </a:rPr>
              <a:t>Содержание Комплексного плана противодействия идеологии терроризма в Российской Федерации на 2024 – 2028 годы</a:t>
            </a:r>
            <a:endParaRPr sz="1800">
              <a:latin typeface="Times New Roman"/>
              <a:ea typeface="Times New Roman"/>
              <a:cs typeface="Times New Roman"/>
              <a:sym typeface="Times New Roman"/>
            </a:endParaRPr>
          </a:p>
        </p:txBody>
      </p:sp>
      <p:pic>
        <p:nvPicPr>
          <p:cNvPr id="84" name="Google Shape;84;p17"/>
          <p:cNvPicPr preferRelativeResize="0"/>
          <p:nvPr/>
        </p:nvPicPr>
        <p:blipFill>
          <a:blip r:embed="rId3">
            <a:alphaModFix/>
          </a:blip>
          <a:stretch>
            <a:fillRect/>
          </a:stretch>
        </p:blipFill>
        <p:spPr>
          <a:xfrm>
            <a:off x="0" y="2"/>
            <a:ext cx="9144000" cy="768096"/>
          </a:xfrm>
          <a:prstGeom prst="rect">
            <a:avLst/>
          </a:prstGeom>
          <a:noFill/>
          <a:ln>
            <a:noFill/>
          </a:ln>
        </p:spPr>
      </p:pic>
      <p:sp>
        <p:nvSpPr>
          <p:cNvPr id="85" name="Google Shape;85;p17"/>
          <p:cNvSpPr/>
          <p:nvPr/>
        </p:nvSpPr>
        <p:spPr>
          <a:xfrm>
            <a:off x="311700" y="1690750"/>
            <a:ext cx="3364800" cy="7680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a:t>1. Меры общей профилактики</a:t>
            </a:r>
            <a:endParaRPr/>
          </a:p>
        </p:txBody>
      </p:sp>
      <p:sp>
        <p:nvSpPr>
          <p:cNvPr id="86" name="Google Shape;86;p17"/>
          <p:cNvSpPr/>
          <p:nvPr/>
        </p:nvSpPr>
        <p:spPr>
          <a:xfrm>
            <a:off x="314375" y="2831675"/>
            <a:ext cx="3364800" cy="7680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a:t>2. Меры адресной профилактики</a:t>
            </a:r>
            <a:endParaRPr/>
          </a:p>
        </p:txBody>
      </p:sp>
      <p:sp>
        <p:nvSpPr>
          <p:cNvPr id="87" name="Google Shape;87;p17"/>
          <p:cNvSpPr/>
          <p:nvPr/>
        </p:nvSpPr>
        <p:spPr>
          <a:xfrm>
            <a:off x="314375" y="3972600"/>
            <a:ext cx="3364800" cy="7680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a:t>3. Меры индивидуальной профилактики</a:t>
            </a:r>
            <a:endParaRPr/>
          </a:p>
        </p:txBody>
      </p:sp>
      <p:sp>
        <p:nvSpPr>
          <p:cNvPr id="88" name="Google Shape;88;p17"/>
          <p:cNvSpPr/>
          <p:nvPr/>
        </p:nvSpPr>
        <p:spPr>
          <a:xfrm>
            <a:off x="4986225" y="3972600"/>
            <a:ext cx="3364800" cy="7680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a:t>6. Организационные меры</a:t>
            </a:r>
            <a:endParaRPr/>
          </a:p>
        </p:txBody>
      </p:sp>
      <p:sp>
        <p:nvSpPr>
          <p:cNvPr id="89" name="Google Shape;89;p17"/>
          <p:cNvSpPr/>
          <p:nvPr/>
        </p:nvSpPr>
        <p:spPr>
          <a:xfrm>
            <a:off x="4986225" y="2831675"/>
            <a:ext cx="3364800" cy="7680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a:t>5. Меры кадрового и методического обеспечения </a:t>
            </a:r>
            <a:endParaRPr/>
          </a:p>
          <a:p>
            <a:pPr marL="0" lvl="0" indent="0" algn="ctr" rtl="0">
              <a:spcBef>
                <a:spcPts val="0"/>
              </a:spcBef>
              <a:spcAft>
                <a:spcPts val="0"/>
              </a:spcAft>
              <a:buNone/>
            </a:pPr>
            <a:r>
              <a:rPr lang="ru"/>
              <a:t>профилактической работы</a:t>
            </a:r>
            <a:endParaRPr/>
          </a:p>
        </p:txBody>
      </p:sp>
      <p:sp>
        <p:nvSpPr>
          <p:cNvPr id="90" name="Google Shape;90;p17"/>
          <p:cNvSpPr/>
          <p:nvPr/>
        </p:nvSpPr>
        <p:spPr>
          <a:xfrm>
            <a:off x="4986225" y="1690750"/>
            <a:ext cx="3364800" cy="7680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1200"/>
              <a:t>4. Меры информационно-пропагандистского (разъяснительного) характера и защиты информационного пространства Российской Федерации от идеологии терроризма</a:t>
            </a:r>
            <a:endParaRPr sz="12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2"/>
          <p:cNvSpPr txBox="1">
            <a:spLocks noGrp="1"/>
          </p:cNvSpPr>
          <p:nvPr>
            <p:ph type="title"/>
          </p:nvPr>
        </p:nvSpPr>
        <p:spPr>
          <a:xfrm>
            <a:off x="311700" y="856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Times New Roman"/>
                <a:ea typeface="Times New Roman"/>
                <a:cs typeface="Times New Roman"/>
                <a:sym typeface="Times New Roman"/>
              </a:rPr>
              <a:t>Типы славянского неоязычества</a:t>
            </a:r>
            <a:endParaRPr>
              <a:latin typeface="Times New Roman"/>
              <a:ea typeface="Times New Roman"/>
              <a:cs typeface="Times New Roman"/>
              <a:sym typeface="Times New Roman"/>
            </a:endParaRPr>
          </a:p>
        </p:txBody>
      </p:sp>
      <p:sp>
        <p:nvSpPr>
          <p:cNvPr id="206" name="Google Shape;206;p32"/>
          <p:cNvSpPr txBox="1">
            <a:spLocks noGrp="1"/>
          </p:cNvSpPr>
          <p:nvPr>
            <p:ph type="body" idx="1"/>
          </p:nvPr>
        </p:nvSpPr>
        <p:spPr>
          <a:xfrm>
            <a:off x="311700" y="1516650"/>
            <a:ext cx="8520600" cy="3052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Font typeface="Times New Roman"/>
              <a:buChar char="-"/>
            </a:pPr>
            <a:r>
              <a:rPr lang="ru" b="1">
                <a:solidFill>
                  <a:schemeClr val="dk1"/>
                </a:solidFill>
                <a:latin typeface="Times New Roman"/>
                <a:ea typeface="Times New Roman"/>
                <a:cs typeface="Times New Roman"/>
                <a:sym typeface="Times New Roman"/>
              </a:rPr>
              <a:t>национал-патриотические</a:t>
            </a:r>
            <a:r>
              <a:rPr lang="ru">
                <a:solidFill>
                  <a:schemeClr val="dk1"/>
                </a:solidFill>
                <a:latin typeface="Times New Roman"/>
                <a:ea typeface="Times New Roman"/>
                <a:cs typeface="Times New Roman"/>
                <a:sym typeface="Times New Roman"/>
              </a:rPr>
              <a:t>, участвующие в политических акциях;</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ru" b="1">
                <a:solidFill>
                  <a:schemeClr val="dk1"/>
                </a:solidFill>
                <a:latin typeface="Times New Roman"/>
                <a:ea typeface="Times New Roman"/>
                <a:cs typeface="Times New Roman"/>
                <a:sym typeface="Times New Roman"/>
              </a:rPr>
              <a:t>природно-экологические</a:t>
            </a:r>
            <a:r>
              <a:rPr lang="ru">
                <a:solidFill>
                  <a:schemeClr val="dk1"/>
                </a:solidFill>
                <a:latin typeface="Times New Roman"/>
                <a:ea typeface="Times New Roman"/>
                <a:cs typeface="Times New Roman"/>
                <a:sym typeface="Times New Roman"/>
              </a:rPr>
              <a:t>, направленные на сближение с природой и восстановление гармонии с ней;</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ru" b="1">
                <a:solidFill>
                  <a:schemeClr val="dk1"/>
                </a:solidFill>
                <a:latin typeface="Times New Roman"/>
                <a:ea typeface="Times New Roman"/>
                <a:cs typeface="Times New Roman"/>
                <a:sym typeface="Times New Roman"/>
              </a:rPr>
              <a:t>этнографическо-игровые</a:t>
            </a:r>
            <a:r>
              <a:rPr lang="ru">
                <a:solidFill>
                  <a:schemeClr val="dk1"/>
                </a:solidFill>
                <a:latin typeface="Times New Roman"/>
                <a:ea typeface="Times New Roman"/>
                <a:cs typeface="Times New Roman"/>
                <a:sym typeface="Times New Roman"/>
              </a:rPr>
              <a:t>, близкие к участникам ролевых игр по мотивам произведений фэнтези, а также стремящихся к реконструкции славянских дохристианских быта, одежды, танца, ратоборств и др. (и не связанных с правыми).</a:t>
            </a:r>
            <a:endParaRPr>
              <a:solidFill>
                <a:schemeClr val="dk1"/>
              </a:solidFill>
              <a:latin typeface="Times New Roman"/>
              <a:ea typeface="Times New Roman"/>
              <a:cs typeface="Times New Roman"/>
              <a:sym typeface="Times New Roman"/>
            </a:endParaRPr>
          </a:p>
        </p:txBody>
      </p:sp>
      <p:pic>
        <p:nvPicPr>
          <p:cNvPr id="207" name="Google Shape;207;p32"/>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4"/>
          <p:cNvSpPr txBox="1">
            <a:spLocks noGrp="1"/>
          </p:cNvSpPr>
          <p:nvPr>
            <p:ph type="title"/>
          </p:nvPr>
        </p:nvSpPr>
        <p:spPr>
          <a:xfrm>
            <a:off x="311700" y="856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Times New Roman"/>
                <a:ea typeface="Times New Roman"/>
                <a:cs typeface="Times New Roman"/>
                <a:sym typeface="Times New Roman"/>
              </a:rPr>
              <a:t>Основная идея славянского неоязычества</a:t>
            </a:r>
            <a:endParaRPr>
              <a:latin typeface="Times New Roman"/>
              <a:ea typeface="Times New Roman"/>
              <a:cs typeface="Times New Roman"/>
              <a:sym typeface="Times New Roman"/>
            </a:endParaRPr>
          </a:p>
        </p:txBody>
      </p:sp>
      <p:sp>
        <p:nvSpPr>
          <p:cNvPr id="222" name="Google Shape;222;p34"/>
          <p:cNvSpPr txBox="1">
            <a:spLocks noGrp="1"/>
          </p:cNvSpPr>
          <p:nvPr>
            <p:ph type="body" idx="1"/>
          </p:nvPr>
        </p:nvSpPr>
        <p:spPr>
          <a:xfrm>
            <a:off x="311700" y="1516650"/>
            <a:ext cx="8520600" cy="305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solidFill>
                  <a:schemeClr val="dk1"/>
                </a:solidFill>
                <a:latin typeface="Times New Roman"/>
                <a:ea typeface="Times New Roman"/>
                <a:cs typeface="Times New Roman"/>
                <a:sym typeface="Times New Roman"/>
              </a:rPr>
              <a:t>Славяно-арии - предки всех белых людей, создавшие большую часть мировой письменности и культуры, жившие в Гиперборее.</a:t>
            </a:r>
            <a:endParaRPr>
              <a:solidFill>
                <a:schemeClr val="dk1"/>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chemeClr val="dk1"/>
              </a:solidFill>
              <a:latin typeface="Times New Roman"/>
              <a:ea typeface="Times New Roman"/>
              <a:cs typeface="Times New Roman"/>
              <a:sym typeface="Times New Roman"/>
            </a:endParaRPr>
          </a:p>
        </p:txBody>
      </p:sp>
      <p:pic>
        <p:nvPicPr>
          <p:cNvPr id="223" name="Google Shape;223;p34"/>
          <p:cNvPicPr preferRelativeResize="0"/>
          <p:nvPr/>
        </p:nvPicPr>
        <p:blipFill>
          <a:blip r:embed="rId3">
            <a:alphaModFix/>
          </a:blip>
          <a:stretch>
            <a:fillRect/>
          </a:stretch>
        </p:blipFill>
        <p:spPr>
          <a:xfrm>
            <a:off x="0" y="2"/>
            <a:ext cx="9144000" cy="768096"/>
          </a:xfrm>
          <a:prstGeom prst="rect">
            <a:avLst/>
          </a:prstGeom>
          <a:noFill/>
          <a:ln>
            <a:noFill/>
          </a:ln>
        </p:spPr>
      </p:pic>
      <p:pic>
        <p:nvPicPr>
          <p:cNvPr id="224" name="Google Shape;224;p34"/>
          <p:cNvPicPr preferRelativeResize="0"/>
          <p:nvPr/>
        </p:nvPicPr>
        <p:blipFill>
          <a:blip r:embed="rId4">
            <a:alphaModFix/>
          </a:blip>
          <a:stretch>
            <a:fillRect/>
          </a:stretch>
        </p:blipFill>
        <p:spPr>
          <a:xfrm>
            <a:off x="2811867" y="2350000"/>
            <a:ext cx="3520274" cy="26525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5"/>
          <p:cNvSpPr txBox="1">
            <a:spLocks noGrp="1"/>
          </p:cNvSpPr>
          <p:nvPr>
            <p:ph type="title"/>
          </p:nvPr>
        </p:nvSpPr>
        <p:spPr>
          <a:xfrm>
            <a:off x="311700" y="856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Times New Roman"/>
                <a:ea typeface="Times New Roman"/>
                <a:cs typeface="Times New Roman"/>
                <a:sym typeface="Times New Roman"/>
              </a:rPr>
              <a:t>Символика</a:t>
            </a:r>
            <a:endParaRPr>
              <a:latin typeface="Times New Roman"/>
              <a:ea typeface="Times New Roman"/>
              <a:cs typeface="Times New Roman"/>
              <a:sym typeface="Times New Roman"/>
            </a:endParaRPr>
          </a:p>
        </p:txBody>
      </p:sp>
      <p:sp>
        <p:nvSpPr>
          <p:cNvPr id="230" name="Google Shape;230;p35"/>
          <p:cNvSpPr txBox="1">
            <a:spLocks noGrp="1"/>
          </p:cNvSpPr>
          <p:nvPr>
            <p:ph type="body" idx="1"/>
          </p:nvPr>
        </p:nvSpPr>
        <p:spPr>
          <a:xfrm>
            <a:off x="86275" y="3714775"/>
            <a:ext cx="2383800" cy="5727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1200"/>
              </a:spcAft>
              <a:buNone/>
            </a:pPr>
            <a:r>
              <a:rPr lang="ru">
                <a:solidFill>
                  <a:schemeClr val="dk1"/>
                </a:solidFill>
                <a:latin typeface="Times New Roman"/>
                <a:ea typeface="Times New Roman"/>
                <a:cs typeface="Times New Roman"/>
                <a:sym typeface="Times New Roman"/>
              </a:rPr>
              <a:t>Коловрат</a:t>
            </a:r>
            <a:endParaRPr>
              <a:solidFill>
                <a:schemeClr val="dk1"/>
              </a:solidFill>
              <a:latin typeface="Times New Roman"/>
              <a:ea typeface="Times New Roman"/>
              <a:cs typeface="Times New Roman"/>
              <a:sym typeface="Times New Roman"/>
            </a:endParaRPr>
          </a:p>
        </p:txBody>
      </p:sp>
      <p:pic>
        <p:nvPicPr>
          <p:cNvPr id="231" name="Google Shape;231;p35"/>
          <p:cNvPicPr preferRelativeResize="0"/>
          <p:nvPr/>
        </p:nvPicPr>
        <p:blipFill>
          <a:blip r:embed="rId3">
            <a:alphaModFix/>
          </a:blip>
          <a:stretch>
            <a:fillRect/>
          </a:stretch>
        </p:blipFill>
        <p:spPr>
          <a:xfrm>
            <a:off x="0" y="2"/>
            <a:ext cx="9144000" cy="768096"/>
          </a:xfrm>
          <a:prstGeom prst="rect">
            <a:avLst/>
          </a:prstGeom>
          <a:noFill/>
          <a:ln>
            <a:noFill/>
          </a:ln>
        </p:spPr>
      </p:pic>
      <p:pic>
        <p:nvPicPr>
          <p:cNvPr id="232" name="Google Shape;232;p35"/>
          <p:cNvPicPr preferRelativeResize="0"/>
          <p:nvPr/>
        </p:nvPicPr>
        <p:blipFill>
          <a:blip r:embed="rId4">
            <a:alphaModFix/>
          </a:blip>
          <a:stretch>
            <a:fillRect/>
          </a:stretch>
        </p:blipFill>
        <p:spPr>
          <a:xfrm>
            <a:off x="311700" y="1605288"/>
            <a:ext cx="1932924" cy="1932924"/>
          </a:xfrm>
          <a:prstGeom prst="rect">
            <a:avLst/>
          </a:prstGeom>
          <a:noFill/>
          <a:ln>
            <a:noFill/>
          </a:ln>
        </p:spPr>
      </p:pic>
      <p:pic>
        <p:nvPicPr>
          <p:cNvPr id="233" name="Google Shape;233;p35"/>
          <p:cNvPicPr preferRelativeResize="0"/>
          <p:nvPr/>
        </p:nvPicPr>
        <p:blipFill>
          <a:blip r:embed="rId5">
            <a:alphaModFix/>
          </a:blip>
          <a:stretch>
            <a:fillRect/>
          </a:stretch>
        </p:blipFill>
        <p:spPr>
          <a:xfrm>
            <a:off x="2587250" y="1428725"/>
            <a:ext cx="3004850" cy="3004850"/>
          </a:xfrm>
          <a:prstGeom prst="rect">
            <a:avLst/>
          </a:prstGeom>
          <a:noFill/>
          <a:ln>
            <a:noFill/>
          </a:ln>
        </p:spPr>
      </p:pic>
      <p:pic>
        <p:nvPicPr>
          <p:cNvPr id="234" name="Google Shape;234;p35"/>
          <p:cNvPicPr preferRelativeResize="0"/>
          <p:nvPr/>
        </p:nvPicPr>
        <p:blipFill rotWithShape="1">
          <a:blip r:embed="rId6">
            <a:alphaModFix/>
          </a:blip>
          <a:srcRect r="33572" b="61165"/>
          <a:stretch/>
        </p:blipFill>
        <p:spPr>
          <a:xfrm>
            <a:off x="5674825" y="2123624"/>
            <a:ext cx="3398850" cy="828600"/>
          </a:xfrm>
          <a:prstGeom prst="rect">
            <a:avLst/>
          </a:prstGeom>
          <a:noFill/>
          <a:ln>
            <a:noFill/>
          </a:ln>
        </p:spPr>
      </p:pic>
      <p:pic>
        <p:nvPicPr>
          <p:cNvPr id="235" name="Google Shape;235;p35"/>
          <p:cNvPicPr preferRelativeResize="0"/>
          <p:nvPr/>
        </p:nvPicPr>
        <p:blipFill>
          <a:blip r:embed="rId7">
            <a:alphaModFix/>
          </a:blip>
          <a:stretch>
            <a:fillRect/>
          </a:stretch>
        </p:blipFill>
        <p:spPr>
          <a:xfrm>
            <a:off x="6709775" y="3104625"/>
            <a:ext cx="1328950" cy="13289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r>
              <a:rPr lang="ru-RU" dirty="0">
                <a:latin typeface="Times New Roman" panose="02020603050405020304" pitchFamily="18" charset="0"/>
                <a:cs typeface="Times New Roman" panose="02020603050405020304" pitchFamily="18" charset="0"/>
              </a:rPr>
              <a:t>*Движение </a:t>
            </a:r>
            <a:r>
              <a:rPr lang="ru-RU" dirty="0" err="1">
                <a:latin typeface="Times New Roman" panose="02020603050405020304" pitchFamily="18" charset="0"/>
                <a:cs typeface="Times New Roman" panose="02020603050405020304" pitchFamily="18" charset="0"/>
              </a:rPr>
              <a:t>Колумбайн</a:t>
            </a:r>
            <a:r>
              <a:rPr lang="ru-RU" dirty="0">
                <a:latin typeface="Times New Roman" panose="02020603050405020304" pitchFamily="18" charset="0"/>
                <a:cs typeface="Times New Roman" panose="02020603050405020304" pitchFamily="18" charset="0"/>
              </a:rPr>
              <a:t> – террористическая организация</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*МКУ – террористическая организация</a:t>
            </a:r>
            <a:br>
              <a:rPr lang="ru-RU" dirty="0">
                <a:latin typeface="Times New Roman" panose="02020603050405020304" pitchFamily="18" charset="0"/>
                <a:cs typeface="Times New Roman" panose="02020603050405020304" pitchFamily="18" charset="0"/>
              </a:rPr>
            </a:br>
            <a:endParaRPr dirty="0">
              <a:latin typeface="Times New Roman" panose="02020603050405020304" pitchFamily="18" charset="0"/>
              <a:cs typeface="Times New Roman" panose="02020603050405020304" pitchFamily="18" charset="0"/>
            </a:endParaRPr>
          </a:p>
        </p:txBody>
      </p:sp>
      <p:sp>
        <p:nvSpPr>
          <p:cNvPr id="69" name="Google Shape;69;p15"/>
          <p:cNvSpPr txBox="1">
            <a:spLocks noGrp="1"/>
          </p:cNvSpPr>
          <p:nvPr>
            <p:ph type="body" idx="1"/>
          </p:nvPr>
        </p:nvSpPr>
        <p:spPr>
          <a:xfrm>
            <a:off x="311700" y="1407319"/>
            <a:ext cx="8520600" cy="3161556"/>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dirty="0">
              <a:latin typeface="Times New Roman" panose="02020603050405020304" pitchFamily="18" charset="0"/>
              <a:cs typeface="Times New Roman" panose="02020603050405020304" pitchFamily="18" charset="0"/>
            </a:endParaRPr>
          </a:p>
        </p:txBody>
      </p:sp>
      <p:pic>
        <p:nvPicPr>
          <p:cNvPr id="70" name="Google Shape;70;p15"/>
          <p:cNvPicPr preferRelativeResize="0"/>
          <p:nvPr/>
        </p:nvPicPr>
        <p:blipFill>
          <a:blip r:embed="rId3">
            <a:alphaModFix/>
          </a:blip>
          <a:stretch>
            <a:fillRect/>
          </a:stretch>
        </p:blipFill>
        <p:spPr>
          <a:xfrm>
            <a:off x="5984572" y="2411462"/>
            <a:ext cx="2593181" cy="2064544"/>
          </a:xfrm>
          <a:prstGeom prst="rect">
            <a:avLst/>
          </a:prstGeom>
          <a:noFill/>
          <a:ln>
            <a:noFill/>
          </a:ln>
        </p:spPr>
      </p:pic>
      <p:pic>
        <p:nvPicPr>
          <p:cNvPr id="2" name="Google Shape;185;p29">
            <a:extLst>
              <a:ext uri="{FF2B5EF4-FFF2-40B4-BE49-F238E27FC236}">
                <a16:creationId xmlns:a16="http://schemas.microsoft.com/office/drawing/2014/main" id="{27790EFD-FDAB-6098-6BBE-755FF9512B88}"/>
              </a:ext>
            </a:extLst>
          </p:cNvPr>
          <p:cNvPicPr preferRelativeResize="0"/>
          <p:nvPr/>
        </p:nvPicPr>
        <p:blipFill>
          <a:blip r:embed="rId4">
            <a:alphaModFix/>
          </a:blip>
          <a:stretch>
            <a:fillRect/>
          </a:stretch>
        </p:blipFill>
        <p:spPr>
          <a:xfrm>
            <a:off x="685802" y="2703082"/>
            <a:ext cx="1793079" cy="1601855"/>
          </a:xfrm>
          <a:prstGeom prst="rect">
            <a:avLst/>
          </a:prstGeom>
          <a:noFill/>
          <a:ln>
            <a:noFill/>
          </a:ln>
        </p:spPr>
      </p:pic>
      <p:pic>
        <p:nvPicPr>
          <p:cNvPr id="3" name="Google Shape;188;p29">
            <a:extLst>
              <a:ext uri="{FF2B5EF4-FFF2-40B4-BE49-F238E27FC236}">
                <a16:creationId xmlns:a16="http://schemas.microsoft.com/office/drawing/2014/main" id="{35280E0D-CF38-A707-C363-E410C14838D9}"/>
              </a:ext>
            </a:extLst>
          </p:cNvPr>
          <p:cNvPicPr preferRelativeResize="0"/>
          <p:nvPr/>
        </p:nvPicPr>
        <p:blipFill>
          <a:blip r:embed="rId5">
            <a:alphaModFix/>
          </a:blip>
          <a:stretch>
            <a:fillRect/>
          </a:stretch>
        </p:blipFill>
        <p:spPr>
          <a:xfrm>
            <a:off x="3524495" y="2637415"/>
            <a:ext cx="1414463" cy="173318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6"/>
          <p:cNvSpPr txBox="1">
            <a:spLocks noGrp="1"/>
          </p:cNvSpPr>
          <p:nvPr>
            <p:ph type="title"/>
          </p:nvPr>
        </p:nvSpPr>
        <p:spPr>
          <a:xfrm>
            <a:off x="311700" y="891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Times New Roman"/>
                <a:ea typeface="Times New Roman"/>
                <a:cs typeface="Times New Roman"/>
                <a:sym typeface="Times New Roman"/>
              </a:rPr>
              <a:t>Мотивация:</a:t>
            </a:r>
            <a:endParaRPr>
              <a:latin typeface="Times New Roman"/>
              <a:ea typeface="Times New Roman"/>
              <a:cs typeface="Times New Roman"/>
              <a:sym typeface="Times New Roman"/>
            </a:endParaRPr>
          </a:p>
        </p:txBody>
      </p:sp>
      <p:sp>
        <p:nvSpPr>
          <p:cNvPr id="150" name="Google Shape;150;p26"/>
          <p:cNvSpPr txBox="1">
            <a:spLocks noGrp="1"/>
          </p:cNvSpPr>
          <p:nvPr>
            <p:ph type="body" idx="1"/>
          </p:nvPr>
        </p:nvSpPr>
        <p:spPr>
          <a:xfrm>
            <a:off x="311700" y="1587152"/>
            <a:ext cx="8520600" cy="3220498"/>
          </a:xfrm>
          <a:prstGeom prst="rect">
            <a:avLst/>
          </a:prstGeom>
          <a:ln>
            <a:noFill/>
          </a:ln>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Font typeface="Times New Roman"/>
              <a:buChar char="-"/>
            </a:pPr>
            <a:r>
              <a:rPr lang="ru" dirty="0">
                <a:solidFill>
                  <a:schemeClr val="dk1"/>
                </a:solidFill>
                <a:latin typeface="Times New Roman"/>
                <a:ea typeface="Times New Roman"/>
                <a:cs typeface="Times New Roman"/>
                <a:sym typeface="Times New Roman"/>
              </a:rPr>
              <a:t>«пришли избавить мир от людей, которые являются живностью и биологическим мусором»;</a:t>
            </a:r>
            <a:endParaRPr dirty="0">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ru" dirty="0">
                <a:solidFill>
                  <a:schemeClr val="dk1"/>
                </a:solidFill>
                <a:latin typeface="Times New Roman"/>
                <a:ea typeface="Times New Roman"/>
                <a:cs typeface="Times New Roman"/>
                <a:sym typeface="Times New Roman"/>
              </a:rPr>
              <a:t>«мало интересует общение с себе подобными, поскольку все чувства ложь и обман; вокруг одни придурки и есть мысли всех перестрелять»;</a:t>
            </a:r>
            <a:endParaRPr dirty="0">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ru" dirty="0">
                <a:solidFill>
                  <a:schemeClr val="dk1"/>
                </a:solidFill>
                <a:latin typeface="Times New Roman"/>
                <a:ea typeface="Times New Roman"/>
                <a:cs typeface="Times New Roman"/>
                <a:sym typeface="Times New Roman"/>
              </a:rPr>
              <a:t>«В меня вселился Бог! Я не справлюсь с собой».</a:t>
            </a:r>
            <a:endParaRPr dirty="0">
              <a:solidFill>
                <a:schemeClr val="dk1"/>
              </a:solidFill>
              <a:latin typeface="Times New Roman"/>
              <a:ea typeface="Times New Roman"/>
              <a:cs typeface="Times New Roman"/>
              <a:sym typeface="Times New Roman"/>
            </a:endParaRPr>
          </a:p>
        </p:txBody>
      </p:sp>
      <p:pic>
        <p:nvPicPr>
          <p:cNvPr id="151" name="Google Shape;151;p26"/>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67" name="Google Shape;167;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68" name="Google Shape;168;p28"/>
          <p:cNvPicPr preferRelativeResize="0"/>
          <p:nvPr/>
        </p:nvPicPr>
        <p:blipFill>
          <a:blip r:embed="rId3">
            <a:alphaModFix/>
          </a:blip>
          <a:stretch>
            <a:fillRect/>
          </a:stretch>
        </p:blipFill>
        <p:spPr>
          <a:xfrm>
            <a:off x="1838359" y="0"/>
            <a:ext cx="5467282" cy="5143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74" name="Google Shape;174;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75" name="Google Shape;175;p29"/>
          <p:cNvPicPr preferRelativeResize="0"/>
          <p:nvPr/>
        </p:nvPicPr>
        <p:blipFill>
          <a:blip r:embed="rId3">
            <a:alphaModFix/>
          </a:blip>
          <a:stretch>
            <a:fillRect/>
          </a:stretch>
        </p:blipFill>
        <p:spPr>
          <a:xfrm>
            <a:off x="2804130" y="0"/>
            <a:ext cx="3535739" cy="51434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81" name="Google Shape;181;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2" name="Google Shape;182;p30"/>
          <p:cNvPicPr preferRelativeResize="0"/>
          <p:nvPr/>
        </p:nvPicPr>
        <p:blipFill>
          <a:blip r:embed="rId3">
            <a:alphaModFix/>
          </a:blip>
          <a:stretch>
            <a:fillRect/>
          </a:stretch>
        </p:blipFill>
        <p:spPr>
          <a:xfrm>
            <a:off x="2138764" y="0"/>
            <a:ext cx="4866471" cy="51435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88" name="Google Shape;188;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9" name="Google Shape;189;p31"/>
          <p:cNvPicPr preferRelativeResize="0"/>
          <p:nvPr/>
        </p:nvPicPr>
        <p:blipFill>
          <a:blip r:embed="rId3">
            <a:alphaModFix/>
          </a:blip>
          <a:stretch>
            <a:fillRect/>
          </a:stretch>
        </p:blipFill>
        <p:spPr>
          <a:xfrm>
            <a:off x="362625" y="250838"/>
            <a:ext cx="4895850" cy="4524375"/>
          </a:xfrm>
          <a:prstGeom prst="rect">
            <a:avLst/>
          </a:prstGeom>
          <a:noFill/>
          <a:ln>
            <a:noFill/>
          </a:ln>
        </p:spPr>
      </p:pic>
      <p:pic>
        <p:nvPicPr>
          <p:cNvPr id="190" name="Google Shape;190;p31"/>
          <p:cNvPicPr preferRelativeResize="0"/>
          <p:nvPr/>
        </p:nvPicPr>
        <p:blipFill>
          <a:blip r:embed="rId4">
            <a:alphaModFix/>
          </a:blip>
          <a:stretch>
            <a:fillRect/>
          </a:stretch>
        </p:blipFill>
        <p:spPr>
          <a:xfrm>
            <a:off x="6462375" y="3347600"/>
            <a:ext cx="1714500" cy="1714500"/>
          </a:xfrm>
          <a:prstGeom prst="rect">
            <a:avLst/>
          </a:prstGeom>
          <a:noFill/>
          <a:ln>
            <a:noFill/>
          </a:ln>
        </p:spPr>
      </p:pic>
      <p:pic>
        <p:nvPicPr>
          <p:cNvPr id="191" name="Google Shape;191;p31"/>
          <p:cNvPicPr preferRelativeResize="0"/>
          <p:nvPr/>
        </p:nvPicPr>
        <p:blipFill>
          <a:blip r:embed="rId5">
            <a:alphaModFix/>
          </a:blip>
          <a:stretch>
            <a:fillRect/>
          </a:stretch>
        </p:blipFill>
        <p:spPr>
          <a:xfrm>
            <a:off x="5387997" y="250850"/>
            <a:ext cx="3357574" cy="30203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6"/>
          <p:cNvSpPr txBox="1">
            <a:spLocks noGrp="1"/>
          </p:cNvSpPr>
          <p:nvPr>
            <p:ph type="title"/>
          </p:nvPr>
        </p:nvSpPr>
        <p:spPr>
          <a:xfrm>
            <a:off x="311700" y="556012"/>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ru" b="1" dirty="0">
                <a:latin typeface="Times New Roman"/>
                <a:ea typeface="Times New Roman"/>
                <a:cs typeface="Times New Roman"/>
                <a:sym typeface="Times New Roman"/>
              </a:rPr>
              <a:t>Мониторинг</a:t>
            </a:r>
            <a:endParaRPr b="1" dirty="0">
              <a:latin typeface="Times New Roman"/>
              <a:ea typeface="Times New Roman"/>
              <a:cs typeface="Times New Roman"/>
              <a:sym typeface="Times New Roman"/>
            </a:endParaRPr>
          </a:p>
        </p:txBody>
      </p:sp>
      <p:pic>
        <p:nvPicPr>
          <p:cNvPr id="319" name="Google Shape;319;p46"/>
          <p:cNvPicPr preferRelativeResize="0"/>
          <p:nvPr/>
        </p:nvPicPr>
        <p:blipFill>
          <a:blip r:embed="rId3">
            <a:alphaModFix/>
          </a:blip>
          <a:stretch>
            <a:fillRect/>
          </a:stretch>
        </p:blipFill>
        <p:spPr>
          <a:xfrm>
            <a:off x="0" y="2"/>
            <a:ext cx="9144000" cy="768096"/>
          </a:xfrm>
          <a:prstGeom prst="rect">
            <a:avLst/>
          </a:prstGeom>
          <a:noFill/>
          <a:ln>
            <a:noFill/>
          </a:ln>
        </p:spPr>
      </p:pic>
      <p:pic>
        <p:nvPicPr>
          <p:cNvPr id="3" name="Рисунок 2">
            <a:extLst>
              <a:ext uri="{FF2B5EF4-FFF2-40B4-BE49-F238E27FC236}">
                <a16:creationId xmlns:a16="http://schemas.microsoft.com/office/drawing/2014/main" id="{BE809AFF-EEC7-8BA5-001B-1E9BD607D9EB}"/>
              </a:ext>
            </a:extLst>
          </p:cNvPr>
          <p:cNvPicPr>
            <a:picLocks noChangeAspect="1"/>
          </p:cNvPicPr>
          <p:nvPr/>
        </p:nvPicPr>
        <p:blipFill>
          <a:blip r:embed="rId4"/>
          <a:stretch>
            <a:fillRect/>
          </a:stretch>
        </p:blipFill>
        <p:spPr>
          <a:xfrm>
            <a:off x="761373" y="1035843"/>
            <a:ext cx="2413568" cy="4014787"/>
          </a:xfrm>
          <a:prstGeom prst="rect">
            <a:avLst/>
          </a:prstGeom>
        </p:spPr>
      </p:pic>
      <p:pic>
        <p:nvPicPr>
          <p:cNvPr id="5" name="Рисунок 4">
            <a:extLst>
              <a:ext uri="{FF2B5EF4-FFF2-40B4-BE49-F238E27FC236}">
                <a16:creationId xmlns:a16="http://schemas.microsoft.com/office/drawing/2014/main" id="{48B8C9C7-F96F-C2BA-2A2C-2B9B02EFFD6D}"/>
              </a:ext>
            </a:extLst>
          </p:cNvPr>
          <p:cNvPicPr>
            <a:picLocks noChangeAspect="1"/>
          </p:cNvPicPr>
          <p:nvPr/>
        </p:nvPicPr>
        <p:blipFill>
          <a:blip r:embed="rId5"/>
          <a:stretch>
            <a:fillRect/>
          </a:stretch>
        </p:blipFill>
        <p:spPr>
          <a:xfrm>
            <a:off x="3738563" y="1185862"/>
            <a:ext cx="2380022" cy="395763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8"/>
          <p:cNvPicPr preferRelativeResize="0"/>
          <p:nvPr/>
        </p:nvPicPr>
        <p:blipFill rotWithShape="1">
          <a:blip r:embed="rId3">
            <a:alphaModFix/>
          </a:blip>
          <a:srcRect r="11645"/>
          <a:stretch/>
        </p:blipFill>
        <p:spPr>
          <a:xfrm>
            <a:off x="7536025" y="2146125"/>
            <a:ext cx="1607976" cy="1559199"/>
          </a:xfrm>
          <a:prstGeom prst="rect">
            <a:avLst/>
          </a:prstGeom>
          <a:noFill/>
          <a:ln>
            <a:noFill/>
          </a:ln>
        </p:spPr>
      </p:pic>
      <p:sp>
        <p:nvSpPr>
          <p:cNvPr id="96" name="Google Shape;96;p18"/>
          <p:cNvSpPr txBox="1">
            <a:spLocks noGrp="1"/>
          </p:cNvSpPr>
          <p:nvPr>
            <p:ph type="title"/>
          </p:nvPr>
        </p:nvSpPr>
        <p:spPr>
          <a:xfrm>
            <a:off x="311700" y="718175"/>
            <a:ext cx="8520600" cy="864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Times New Roman"/>
                <a:ea typeface="Times New Roman"/>
                <a:cs typeface="Times New Roman"/>
                <a:sym typeface="Times New Roman"/>
              </a:rPr>
              <a:t>Профилактическая работа нацелена в первую очередь на такие категории лиц, как:</a:t>
            </a:r>
            <a:endParaRPr>
              <a:latin typeface="Times New Roman"/>
              <a:ea typeface="Times New Roman"/>
              <a:cs typeface="Times New Roman"/>
              <a:sym typeface="Times New Roman"/>
            </a:endParaRPr>
          </a:p>
        </p:txBody>
      </p:sp>
      <p:sp>
        <p:nvSpPr>
          <p:cNvPr id="97" name="Google Shape;97;p18"/>
          <p:cNvSpPr txBox="1">
            <a:spLocks noGrp="1"/>
          </p:cNvSpPr>
          <p:nvPr>
            <p:ph type="body" idx="1"/>
          </p:nvPr>
        </p:nvSpPr>
        <p:spPr>
          <a:xfrm>
            <a:off x="140925" y="1582475"/>
            <a:ext cx="8309400" cy="33711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ru">
                <a:solidFill>
                  <a:srgbClr val="000000"/>
                </a:solidFill>
                <a:latin typeface="Times New Roman"/>
                <a:ea typeface="Times New Roman"/>
                <a:cs typeface="Times New Roman"/>
                <a:sym typeface="Times New Roman"/>
              </a:rPr>
              <a:t>- представители </a:t>
            </a:r>
            <a:r>
              <a:rPr lang="ru" b="1">
                <a:solidFill>
                  <a:srgbClr val="000000"/>
                </a:solidFill>
                <a:latin typeface="Times New Roman"/>
                <a:ea typeface="Times New Roman"/>
                <a:cs typeface="Times New Roman"/>
                <a:sym typeface="Times New Roman"/>
              </a:rPr>
              <a:t>молодежи</a:t>
            </a:r>
            <a:r>
              <a:rPr lang="ru">
                <a:solidFill>
                  <a:srgbClr val="000000"/>
                </a:solidFill>
                <a:latin typeface="Times New Roman"/>
                <a:ea typeface="Times New Roman"/>
                <a:cs typeface="Times New Roman"/>
                <a:sym typeface="Times New Roman"/>
              </a:rPr>
              <a:t>, прежде всего </a:t>
            </a:r>
            <a:r>
              <a:rPr lang="ru" b="1">
                <a:solidFill>
                  <a:srgbClr val="000000"/>
                </a:solidFill>
                <a:latin typeface="Times New Roman"/>
                <a:ea typeface="Times New Roman"/>
                <a:cs typeface="Times New Roman"/>
                <a:sym typeface="Times New Roman"/>
              </a:rPr>
              <a:t>разделяющие идеи террористических</a:t>
            </a:r>
            <a:r>
              <a:rPr lang="ru">
                <a:solidFill>
                  <a:srgbClr val="000000"/>
                </a:solidFill>
                <a:latin typeface="Times New Roman"/>
                <a:ea typeface="Times New Roman"/>
                <a:cs typeface="Times New Roman"/>
                <a:sym typeface="Times New Roman"/>
              </a:rPr>
              <a:t>, экстремистских, националистических и неонацистских организаций</a:t>
            </a:r>
            <a:endParaRPr>
              <a:solidFill>
                <a:srgbClr val="000000"/>
              </a:solidFill>
              <a:latin typeface="Times New Roman"/>
              <a:ea typeface="Times New Roman"/>
              <a:cs typeface="Times New Roman"/>
              <a:sym typeface="Times New Roman"/>
            </a:endParaRPr>
          </a:p>
          <a:p>
            <a:pPr marL="0" lvl="0" indent="0" algn="l" rtl="0">
              <a:spcBef>
                <a:spcPts val="1200"/>
              </a:spcBef>
              <a:spcAft>
                <a:spcPts val="0"/>
              </a:spcAft>
              <a:buNone/>
            </a:pPr>
            <a:r>
              <a:rPr lang="ru">
                <a:solidFill>
                  <a:srgbClr val="000000"/>
                </a:solidFill>
                <a:latin typeface="Times New Roman"/>
                <a:ea typeface="Times New Roman"/>
                <a:cs typeface="Times New Roman"/>
                <a:sym typeface="Times New Roman"/>
              </a:rPr>
              <a:t>- </a:t>
            </a:r>
            <a:r>
              <a:rPr lang="ru" b="1">
                <a:solidFill>
                  <a:srgbClr val="000000"/>
                </a:solidFill>
                <a:latin typeface="Times New Roman"/>
                <a:ea typeface="Times New Roman"/>
                <a:cs typeface="Times New Roman"/>
                <a:sym typeface="Times New Roman"/>
              </a:rPr>
              <a:t>население новых субъектов Российской Федерации</a:t>
            </a:r>
            <a:r>
              <a:rPr lang="ru">
                <a:solidFill>
                  <a:srgbClr val="000000"/>
                </a:solidFill>
                <a:latin typeface="Times New Roman"/>
                <a:ea typeface="Times New Roman"/>
                <a:cs typeface="Times New Roman"/>
                <a:sym typeface="Times New Roman"/>
              </a:rPr>
              <a:t>, прежде всего лица, проживавшие ранее на подконтрольных киевскому режиму территориях;</a:t>
            </a:r>
            <a:endParaRPr>
              <a:solidFill>
                <a:srgbClr val="000000"/>
              </a:solidFill>
              <a:latin typeface="Times New Roman"/>
              <a:ea typeface="Times New Roman"/>
              <a:cs typeface="Times New Roman"/>
              <a:sym typeface="Times New Roman"/>
            </a:endParaRPr>
          </a:p>
          <a:p>
            <a:pPr marL="0" lvl="0" indent="0" algn="l" rtl="0">
              <a:spcBef>
                <a:spcPts val="1200"/>
              </a:spcBef>
              <a:spcAft>
                <a:spcPts val="0"/>
              </a:spcAft>
              <a:buNone/>
            </a:pPr>
            <a:r>
              <a:rPr lang="ru">
                <a:solidFill>
                  <a:srgbClr val="000000"/>
                </a:solidFill>
                <a:latin typeface="Times New Roman"/>
                <a:ea typeface="Times New Roman"/>
                <a:cs typeface="Times New Roman"/>
                <a:sym typeface="Times New Roman"/>
              </a:rPr>
              <a:t>- </a:t>
            </a:r>
            <a:r>
              <a:rPr lang="ru" b="1">
                <a:solidFill>
                  <a:srgbClr val="000000"/>
                </a:solidFill>
                <a:latin typeface="Times New Roman"/>
                <a:ea typeface="Times New Roman"/>
                <a:cs typeface="Times New Roman"/>
                <a:sym typeface="Times New Roman"/>
              </a:rPr>
              <a:t>мигранты</a:t>
            </a:r>
            <a:r>
              <a:rPr lang="ru">
                <a:solidFill>
                  <a:srgbClr val="000000"/>
                </a:solidFill>
                <a:latin typeface="Times New Roman"/>
                <a:ea typeface="Times New Roman"/>
                <a:cs typeface="Times New Roman"/>
                <a:sym typeface="Times New Roman"/>
              </a:rPr>
              <a:t>, прибывшие в Российскую Федерацию для осуществления трудовой деятельности или обучения;</a:t>
            </a:r>
            <a:endParaRPr>
              <a:solidFill>
                <a:srgbClr val="000000"/>
              </a:solidFill>
              <a:latin typeface="Times New Roman"/>
              <a:ea typeface="Times New Roman"/>
              <a:cs typeface="Times New Roman"/>
              <a:sym typeface="Times New Roman"/>
            </a:endParaRPr>
          </a:p>
          <a:p>
            <a:pPr marL="0" lvl="0" indent="0" algn="l" rtl="0">
              <a:spcBef>
                <a:spcPts val="1200"/>
              </a:spcBef>
              <a:spcAft>
                <a:spcPts val="0"/>
              </a:spcAft>
              <a:buNone/>
            </a:pPr>
            <a:r>
              <a:rPr lang="ru">
                <a:solidFill>
                  <a:srgbClr val="000000"/>
                </a:solidFill>
                <a:latin typeface="Times New Roman"/>
                <a:ea typeface="Times New Roman"/>
                <a:cs typeface="Times New Roman"/>
                <a:sym typeface="Times New Roman"/>
              </a:rPr>
              <a:t>- лица, отбывающие либо </a:t>
            </a:r>
            <a:r>
              <a:rPr lang="ru" b="1">
                <a:solidFill>
                  <a:srgbClr val="000000"/>
                </a:solidFill>
                <a:latin typeface="Times New Roman"/>
                <a:ea typeface="Times New Roman"/>
                <a:cs typeface="Times New Roman"/>
                <a:sym typeface="Times New Roman"/>
              </a:rPr>
              <a:t>отбывшие наказание</a:t>
            </a:r>
            <a:r>
              <a:rPr lang="ru">
                <a:solidFill>
                  <a:srgbClr val="000000"/>
                </a:solidFill>
                <a:latin typeface="Times New Roman"/>
                <a:ea typeface="Times New Roman"/>
                <a:cs typeface="Times New Roman"/>
                <a:sym typeface="Times New Roman"/>
              </a:rPr>
              <a:t> в учреждениях уголовно-исполнительной системы;</a:t>
            </a:r>
            <a:endParaRPr>
              <a:solidFill>
                <a:srgbClr val="000000"/>
              </a:solidFill>
              <a:latin typeface="Times New Roman"/>
              <a:ea typeface="Times New Roman"/>
              <a:cs typeface="Times New Roman"/>
              <a:sym typeface="Times New Roman"/>
            </a:endParaRPr>
          </a:p>
          <a:p>
            <a:pPr marL="0" lvl="0" indent="0" algn="l" rtl="0">
              <a:spcBef>
                <a:spcPts val="1200"/>
              </a:spcBef>
              <a:spcAft>
                <a:spcPts val="0"/>
              </a:spcAft>
              <a:buNone/>
            </a:pPr>
            <a:r>
              <a:rPr lang="ru">
                <a:solidFill>
                  <a:srgbClr val="000000"/>
                </a:solidFill>
                <a:latin typeface="Times New Roman"/>
                <a:ea typeface="Times New Roman"/>
                <a:cs typeface="Times New Roman"/>
                <a:sym typeface="Times New Roman"/>
              </a:rPr>
              <a:t>- </a:t>
            </a:r>
            <a:r>
              <a:rPr lang="ru" b="1">
                <a:solidFill>
                  <a:srgbClr val="000000"/>
                </a:solidFill>
                <a:latin typeface="Times New Roman"/>
                <a:ea typeface="Times New Roman"/>
                <a:cs typeface="Times New Roman"/>
                <a:sym typeface="Times New Roman"/>
              </a:rPr>
              <a:t>члены семей</a:t>
            </a:r>
            <a:r>
              <a:rPr lang="ru">
                <a:solidFill>
                  <a:srgbClr val="000000"/>
                </a:solidFill>
                <a:latin typeface="Times New Roman"/>
                <a:ea typeface="Times New Roman"/>
                <a:cs typeface="Times New Roman"/>
                <a:sym typeface="Times New Roman"/>
              </a:rPr>
              <a:t> лиц, причастных к террористической деятельности;</a:t>
            </a:r>
            <a:endParaRPr>
              <a:solidFill>
                <a:srgbClr val="000000"/>
              </a:solidFill>
              <a:latin typeface="Times New Roman"/>
              <a:ea typeface="Times New Roman"/>
              <a:cs typeface="Times New Roman"/>
              <a:sym typeface="Times New Roman"/>
            </a:endParaRPr>
          </a:p>
          <a:p>
            <a:pPr marL="0" lvl="0" indent="0" algn="l" rtl="0">
              <a:spcBef>
                <a:spcPts val="1200"/>
              </a:spcBef>
              <a:spcAft>
                <a:spcPts val="1200"/>
              </a:spcAft>
              <a:buNone/>
            </a:pPr>
            <a:r>
              <a:rPr lang="ru">
                <a:solidFill>
                  <a:srgbClr val="000000"/>
                </a:solidFill>
                <a:latin typeface="Times New Roman"/>
                <a:ea typeface="Times New Roman"/>
                <a:cs typeface="Times New Roman"/>
                <a:sym typeface="Times New Roman"/>
              </a:rPr>
              <a:t>- </a:t>
            </a:r>
            <a:r>
              <a:rPr lang="ru" b="1">
                <a:solidFill>
                  <a:srgbClr val="000000"/>
                </a:solidFill>
                <a:latin typeface="Times New Roman"/>
                <a:ea typeface="Times New Roman"/>
                <a:cs typeface="Times New Roman"/>
                <a:sym typeface="Times New Roman"/>
              </a:rPr>
              <a:t>несовершеннолетние</a:t>
            </a:r>
            <a:r>
              <a:rPr lang="ru">
                <a:solidFill>
                  <a:srgbClr val="000000"/>
                </a:solidFill>
                <a:latin typeface="Times New Roman"/>
                <a:ea typeface="Times New Roman"/>
                <a:cs typeface="Times New Roman"/>
                <a:sym typeface="Times New Roman"/>
              </a:rPr>
              <a:t>, возвращенные (прибывшие) </a:t>
            </a:r>
            <a:r>
              <a:rPr lang="ru" b="1">
                <a:solidFill>
                  <a:srgbClr val="000000"/>
                </a:solidFill>
                <a:latin typeface="Times New Roman"/>
                <a:ea typeface="Times New Roman"/>
                <a:cs typeface="Times New Roman"/>
                <a:sym typeface="Times New Roman"/>
              </a:rPr>
              <a:t>из зон вооруженных конфликтов</a:t>
            </a:r>
            <a:r>
              <a:rPr lang="ru">
                <a:solidFill>
                  <a:srgbClr val="000000"/>
                </a:solidFill>
                <a:latin typeface="Times New Roman"/>
                <a:ea typeface="Times New Roman"/>
                <a:cs typeface="Times New Roman"/>
                <a:sym typeface="Times New Roman"/>
              </a:rPr>
              <a:t>.  </a:t>
            </a:r>
            <a:endParaRPr>
              <a:solidFill>
                <a:srgbClr val="000000"/>
              </a:solidFill>
              <a:latin typeface="Times New Roman"/>
              <a:ea typeface="Times New Roman"/>
              <a:cs typeface="Times New Roman"/>
              <a:sym typeface="Times New Roman"/>
            </a:endParaRPr>
          </a:p>
        </p:txBody>
      </p:sp>
      <p:pic>
        <p:nvPicPr>
          <p:cNvPr id="98" name="Google Shape;98;p18"/>
          <p:cNvPicPr preferRelativeResize="0"/>
          <p:nvPr/>
        </p:nvPicPr>
        <p:blipFill>
          <a:blip r:embed="rId4">
            <a:alphaModFix/>
          </a:blip>
          <a:stretch>
            <a:fillRect/>
          </a:stretch>
        </p:blipFill>
        <p:spPr>
          <a:xfrm>
            <a:off x="0" y="2"/>
            <a:ext cx="9144000" cy="76809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7"/>
          <p:cNvSpPr txBox="1">
            <a:spLocks noGrp="1"/>
          </p:cNvSpPr>
          <p:nvPr>
            <p:ph type="title"/>
          </p:nvPr>
        </p:nvSpPr>
        <p:spPr>
          <a:xfrm>
            <a:off x="311700" y="967713"/>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b="1">
                <a:latin typeface="Times New Roman"/>
                <a:ea typeface="Times New Roman"/>
                <a:cs typeface="Times New Roman"/>
                <a:sym typeface="Times New Roman"/>
              </a:rPr>
              <a:t>3. Меры индивидуальной профилактики</a:t>
            </a:r>
            <a:endParaRPr b="1">
              <a:latin typeface="Times New Roman"/>
              <a:ea typeface="Times New Roman"/>
              <a:cs typeface="Times New Roman"/>
              <a:sym typeface="Times New Roman"/>
            </a:endParaRPr>
          </a:p>
        </p:txBody>
      </p:sp>
      <p:sp>
        <p:nvSpPr>
          <p:cNvPr id="327" name="Google Shape;327;p47"/>
          <p:cNvSpPr txBox="1">
            <a:spLocks noGrp="1"/>
          </p:cNvSpPr>
          <p:nvPr>
            <p:ph type="body" idx="1"/>
          </p:nvPr>
        </p:nvSpPr>
        <p:spPr>
          <a:xfrm>
            <a:off x="311700" y="1600200"/>
            <a:ext cx="8520600" cy="2968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solidFill>
                  <a:srgbClr val="000000"/>
                </a:solidFill>
                <a:latin typeface="Times New Roman"/>
                <a:ea typeface="Times New Roman"/>
                <a:cs typeface="Times New Roman"/>
                <a:sym typeface="Times New Roman"/>
              </a:rPr>
              <a:t>3.5. В рамках профилактики правонарушений среди несовершеннолетних обеспечивать реализацию </a:t>
            </a:r>
            <a:r>
              <a:rPr lang="ru" b="1">
                <a:solidFill>
                  <a:srgbClr val="000000"/>
                </a:solidFill>
                <a:latin typeface="Times New Roman"/>
                <a:ea typeface="Times New Roman"/>
                <a:cs typeface="Times New Roman"/>
                <a:sym typeface="Times New Roman"/>
              </a:rPr>
              <a:t>индивидуальных профилактических мероприятий</a:t>
            </a:r>
            <a:r>
              <a:rPr lang="ru">
                <a:solidFill>
                  <a:srgbClr val="000000"/>
                </a:solidFill>
                <a:latin typeface="Times New Roman"/>
                <a:ea typeface="Times New Roman"/>
                <a:cs typeface="Times New Roman"/>
                <a:sym typeface="Times New Roman"/>
              </a:rPr>
              <a:t> в отношении подростков и детей, находившихся под влиянием </a:t>
            </a:r>
            <a:r>
              <a:rPr lang="ru" b="1">
                <a:solidFill>
                  <a:srgbClr val="000000"/>
                </a:solidFill>
                <a:latin typeface="Times New Roman"/>
                <a:ea typeface="Times New Roman"/>
                <a:cs typeface="Times New Roman"/>
                <a:sym typeface="Times New Roman"/>
              </a:rPr>
              <a:t>украинских националистических и неонацистских структур</a:t>
            </a:r>
            <a:r>
              <a:rPr lang="ru">
                <a:solidFill>
                  <a:srgbClr val="000000"/>
                </a:solidFill>
                <a:latin typeface="Times New Roman"/>
                <a:ea typeface="Times New Roman"/>
                <a:cs typeface="Times New Roman"/>
                <a:sym typeface="Times New Roman"/>
              </a:rPr>
              <a:t>, а также проявляющих в социальных сетях и мессенджерах активный интерес к террористическому и деструктивному контенту радикальной, насильственной и суицидальной направленности. </a:t>
            </a:r>
            <a:endParaRPr>
              <a:solidFill>
                <a:srgbClr val="000000"/>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rgbClr val="000000"/>
              </a:solidFill>
              <a:latin typeface="Times New Roman"/>
              <a:ea typeface="Times New Roman"/>
              <a:cs typeface="Times New Roman"/>
              <a:sym typeface="Times New Roman"/>
            </a:endParaRPr>
          </a:p>
        </p:txBody>
      </p:sp>
      <p:pic>
        <p:nvPicPr>
          <p:cNvPr id="328" name="Google Shape;328;p47"/>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8"/>
          <p:cNvSpPr txBox="1">
            <a:spLocks noGrp="1"/>
          </p:cNvSpPr>
          <p:nvPr>
            <p:ph type="title"/>
          </p:nvPr>
        </p:nvSpPr>
        <p:spPr>
          <a:xfrm>
            <a:off x="311700" y="864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b="1">
                <a:latin typeface="Times New Roman"/>
                <a:ea typeface="Times New Roman"/>
                <a:cs typeface="Times New Roman"/>
                <a:sym typeface="Times New Roman"/>
              </a:rPr>
              <a:t>3. Меры индивидуальной профилактики</a:t>
            </a:r>
            <a:endParaRPr b="1">
              <a:latin typeface="Times New Roman"/>
              <a:ea typeface="Times New Roman"/>
              <a:cs typeface="Times New Roman"/>
              <a:sym typeface="Times New Roman"/>
            </a:endParaRPr>
          </a:p>
        </p:txBody>
      </p:sp>
      <p:sp>
        <p:nvSpPr>
          <p:cNvPr id="334" name="Google Shape;334;p48"/>
          <p:cNvSpPr txBox="1">
            <a:spLocks noGrp="1"/>
          </p:cNvSpPr>
          <p:nvPr>
            <p:ph type="body" idx="1"/>
          </p:nvPr>
        </p:nvSpPr>
        <p:spPr>
          <a:xfrm>
            <a:off x="311700" y="1533600"/>
            <a:ext cx="8520600" cy="2583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ru">
                <a:solidFill>
                  <a:srgbClr val="000000"/>
                </a:solidFill>
                <a:latin typeface="Times New Roman"/>
                <a:ea typeface="Times New Roman"/>
                <a:cs typeface="Times New Roman"/>
                <a:sym typeface="Times New Roman"/>
              </a:rPr>
              <a:t>3.6. В целях предупреждения распространения идеологии терроризма в местах религиозного культа доводить до лиц, получивших религиозное образование за рубежом и имеющих намерения заниматься религиозной деятельностью на территории Российской Федерации, положения законодательства Российской Федерации, устанавливающие ответственность за участие и содействие террористической деятельности, несообщение о преступлении, а также разъяснять содержание традиционных российских духовно-нравственных ценностей.</a:t>
            </a:r>
            <a:endParaRPr>
              <a:solidFill>
                <a:srgbClr val="000000"/>
              </a:solidFill>
              <a:latin typeface="Times New Roman"/>
              <a:ea typeface="Times New Roman"/>
              <a:cs typeface="Times New Roman"/>
              <a:sym typeface="Times New Roman"/>
            </a:endParaRPr>
          </a:p>
        </p:txBody>
      </p:sp>
      <p:pic>
        <p:nvPicPr>
          <p:cNvPr id="335" name="Google Shape;335;p48"/>
          <p:cNvPicPr preferRelativeResize="0"/>
          <p:nvPr/>
        </p:nvPicPr>
        <p:blipFill>
          <a:blip r:embed="rId3">
            <a:alphaModFix/>
          </a:blip>
          <a:stretch>
            <a:fillRect/>
          </a:stretch>
        </p:blipFill>
        <p:spPr>
          <a:xfrm>
            <a:off x="0" y="2"/>
            <a:ext cx="9144000" cy="768096"/>
          </a:xfrm>
          <a:prstGeom prst="rect">
            <a:avLst/>
          </a:prstGeom>
          <a:noFill/>
          <a:ln>
            <a:noFill/>
          </a:ln>
        </p:spPr>
      </p:pic>
      <p:pic>
        <p:nvPicPr>
          <p:cNvPr id="336" name="Google Shape;336;p48"/>
          <p:cNvPicPr preferRelativeResize="0"/>
          <p:nvPr/>
        </p:nvPicPr>
        <p:blipFill>
          <a:blip r:embed="rId4">
            <a:alphaModFix/>
          </a:blip>
          <a:stretch>
            <a:fillRect/>
          </a:stretch>
        </p:blipFill>
        <p:spPr>
          <a:xfrm>
            <a:off x="7623150" y="3727500"/>
            <a:ext cx="1356076" cy="135607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9"/>
          <p:cNvSpPr txBox="1">
            <a:spLocks noGrp="1"/>
          </p:cNvSpPr>
          <p:nvPr>
            <p:ph type="title"/>
          </p:nvPr>
        </p:nvSpPr>
        <p:spPr>
          <a:xfrm>
            <a:off x="311700" y="669100"/>
            <a:ext cx="8520600" cy="102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2000" b="1">
                <a:latin typeface="Times New Roman"/>
                <a:ea typeface="Times New Roman"/>
                <a:cs typeface="Times New Roman"/>
                <a:sym typeface="Times New Roman"/>
              </a:rPr>
              <a:t>4. Меры информационно-пропагандистского (разъяснительного) характера и защиты информационного пространства Российской Федерации от идеологии терроризма</a:t>
            </a:r>
            <a:endParaRPr sz="2000" b="1">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pic>
        <p:nvPicPr>
          <p:cNvPr id="342" name="Google Shape;342;p49"/>
          <p:cNvPicPr preferRelativeResize="0"/>
          <p:nvPr/>
        </p:nvPicPr>
        <p:blipFill>
          <a:blip r:embed="rId3">
            <a:alphaModFix/>
          </a:blip>
          <a:stretch>
            <a:fillRect/>
          </a:stretch>
        </p:blipFill>
        <p:spPr>
          <a:xfrm>
            <a:off x="0" y="2"/>
            <a:ext cx="9144000" cy="768096"/>
          </a:xfrm>
          <a:prstGeom prst="rect">
            <a:avLst/>
          </a:prstGeom>
          <a:noFill/>
          <a:ln>
            <a:noFill/>
          </a:ln>
        </p:spPr>
      </p:pic>
      <p:pic>
        <p:nvPicPr>
          <p:cNvPr id="343" name="Google Shape;343;p49"/>
          <p:cNvPicPr preferRelativeResize="0"/>
          <p:nvPr/>
        </p:nvPicPr>
        <p:blipFill>
          <a:blip r:embed="rId4">
            <a:alphaModFix/>
          </a:blip>
          <a:stretch>
            <a:fillRect/>
          </a:stretch>
        </p:blipFill>
        <p:spPr>
          <a:xfrm>
            <a:off x="2210475" y="1832425"/>
            <a:ext cx="4723049" cy="31487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0"/>
          <p:cNvSpPr txBox="1">
            <a:spLocks noGrp="1"/>
          </p:cNvSpPr>
          <p:nvPr>
            <p:ph type="title"/>
          </p:nvPr>
        </p:nvSpPr>
        <p:spPr>
          <a:xfrm>
            <a:off x="311700" y="768100"/>
            <a:ext cx="8520600" cy="114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2000" b="1">
                <a:latin typeface="Times New Roman"/>
                <a:ea typeface="Times New Roman"/>
                <a:cs typeface="Times New Roman"/>
                <a:sym typeface="Times New Roman"/>
              </a:rPr>
              <a:t>4.1. Для повышения эффективности информационно-пропагандистской деятельности в части привития населению стойкого неприятия идеологии терроризма: </a:t>
            </a:r>
            <a:endParaRPr sz="2000" b="1">
              <a:latin typeface="Times New Roman"/>
              <a:ea typeface="Times New Roman"/>
              <a:cs typeface="Times New Roman"/>
              <a:sym typeface="Times New Roman"/>
            </a:endParaRPr>
          </a:p>
        </p:txBody>
      </p:sp>
      <p:sp>
        <p:nvSpPr>
          <p:cNvPr id="349" name="Google Shape;349;p50"/>
          <p:cNvSpPr txBox="1">
            <a:spLocks noGrp="1"/>
          </p:cNvSpPr>
          <p:nvPr>
            <p:ph type="body" idx="1"/>
          </p:nvPr>
        </p:nvSpPr>
        <p:spPr>
          <a:xfrm>
            <a:off x="311700" y="1914100"/>
            <a:ext cx="8520600" cy="2937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solidFill>
                  <a:srgbClr val="000000"/>
                </a:solidFill>
                <a:latin typeface="Times New Roman"/>
                <a:ea typeface="Times New Roman"/>
                <a:cs typeface="Times New Roman"/>
                <a:sym typeface="Times New Roman"/>
              </a:rPr>
              <a:t>4.1.1. Организовывать подготовку и своевременное распространение востребованного у населения </a:t>
            </a:r>
            <a:r>
              <a:rPr lang="ru" b="1">
                <a:solidFill>
                  <a:srgbClr val="000000"/>
                </a:solidFill>
                <a:latin typeface="Times New Roman"/>
                <a:ea typeface="Times New Roman"/>
                <a:cs typeface="Times New Roman"/>
                <a:sym typeface="Times New Roman"/>
              </a:rPr>
              <a:t>антитеррористического контента</a:t>
            </a:r>
            <a:r>
              <a:rPr lang="ru">
                <a:solidFill>
                  <a:srgbClr val="000000"/>
                </a:solidFill>
                <a:latin typeface="Times New Roman"/>
                <a:ea typeface="Times New Roman"/>
                <a:cs typeface="Times New Roman"/>
                <a:sym typeface="Times New Roman"/>
              </a:rPr>
              <a:t>, нацеленного на формирование негативного отношения к терроризму, украинскому национализму и неонацизму</a:t>
            </a:r>
            <a:endParaRPr>
              <a:solidFill>
                <a:srgbClr val="000000"/>
              </a:solidFill>
              <a:latin typeface="Times New Roman"/>
              <a:ea typeface="Times New Roman"/>
              <a:cs typeface="Times New Roman"/>
              <a:sym typeface="Times New Roman"/>
            </a:endParaRPr>
          </a:p>
          <a:p>
            <a:pPr marL="457200" lvl="0" indent="-342900" algn="l" rtl="0">
              <a:spcBef>
                <a:spcPts val="1200"/>
              </a:spcBef>
              <a:spcAft>
                <a:spcPts val="0"/>
              </a:spcAft>
              <a:buClr>
                <a:srgbClr val="000000"/>
              </a:buClr>
              <a:buSzPts val="1800"/>
              <a:buFont typeface="Times New Roman"/>
              <a:buChar char="-"/>
            </a:pPr>
            <a:r>
              <a:rPr lang="ru" b="1">
                <a:solidFill>
                  <a:srgbClr val="000000"/>
                </a:solidFill>
                <a:latin typeface="Times New Roman"/>
                <a:ea typeface="Times New Roman"/>
                <a:cs typeface="Times New Roman"/>
                <a:sym typeface="Times New Roman"/>
              </a:rPr>
              <a:t>учитывать запросы аудитории;</a:t>
            </a:r>
            <a:endParaRPr b="1">
              <a:solidFill>
                <a:srgbClr val="000000"/>
              </a:solidFill>
              <a:latin typeface="Times New Roman"/>
              <a:ea typeface="Times New Roman"/>
              <a:cs typeface="Times New Roman"/>
              <a:sym typeface="Times New Roman"/>
            </a:endParaRPr>
          </a:p>
          <a:p>
            <a:pPr marL="457200" lvl="0" indent="-342900" algn="l" rtl="0">
              <a:spcBef>
                <a:spcPts val="0"/>
              </a:spcBef>
              <a:spcAft>
                <a:spcPts val="0"/>
              </a:spcAft>
              <a:buClr>
                <a:srgbClr val="000000"/>
              </a:buClr>
              <a:buSzPts val="1800"/>
              <a:buFont typeface="Times New Roman"/>
              <a:buChar char="-"/>
            </a:pPr>
            <a:r>
              <a:rPr lang="ru" b="1">
                <a:solidFill>
                  <a:srgbClr val="000000"/>
                </a:solidFill>
                <a:latin typeface="Times New Roman"/>
                <a:ea typeface="Times New Roman"/>
                <a:cs typeface="Times New Roman"/>
                <a:sym typeface="Times New Roman"/>
              </a:rPr>
              <a:t>информационную повестку и контекст.</a:t>
            </a:r>
            <a:endParaRPr b="1">
              <a:solidFill>
                <a:srgbClr val="000000"/>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rgbClr val="000000"/>
              </a:solidFill>
              <a:latin typeface="Times New Roman"/>
              <a:ea typeface="Times New Roman"/>
              <a:cs typeface="Times New Roman"/>
              <a:sym typeface="Times New Roman"/>
            </a:endParaRPr>
          </a:p>
        </p:txBody>
      </p:sp>
      <p:pic>
        <p:nvPicPr>
          <p:cNvPr id="350" name="Google Shape;350;p50"/>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3"/>
          <p:cNvSpPr txBox="1">
            <a:spLocks noGrp="1"/>
          </p:cNvSpPr>
          <p:nvPr>
            <p:ph type="title"/>
          </p:nvPr>
        </p:nvSpPr>
        <p:spPr>
          <a:xfrm>
            <a:off x="311700" y="864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55000"/>
              <a:buFont typeface="Arial"/>
              <a:buNone/>
            </a:pPr>
            <a:r>
              <a:rPr lang="ru" sz="2000" b="1">
                <a:latin typeface="Times New Roman"/>
                <a:ea typeface="Times New Roman"/>
                <a:cs typeface="Times New Roman"/>
                <a:sym typeface="Times New Roman"/>
              </a:rPr>
              <a:t>4.1. Для повышения эффективности информационно-пропагандистской деятельности в части привития населению стойкого неприятия идеологии терроризма: </a:t>
            </a:r>
            <a:endParaRPr>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370" name="Google Shape;370;p53"/>
          <p:cNvSpPr txBox="1">
            <a:spLocks noGrp="1"/>
          </p:cNvSpPr>
          <p:nvPr>
            <p:ph type="body" idx="1"/>
          </p:nvPr>
        </p:nvSpPr>
        <p:spPr>
          <a:xfrm>
            <a:off x="311700" y="1939775"/>
            <a:ext cx="8520600" cy="2829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ru">
                <a:solidFill>
                  <a:srgbClr val="000000"/>
                </a:solidFill>
                <a:latin typeface="Times New Roman"/>
                <a:ea typeface="Times New Roman"/>
                <a:cs typeface="Times New Roman"/>
                <a:sym typeface="Times New Roman"/>
              </a:rPr>
              <a:t>4.1.3. Обеспечивать формирование и функционирование </a:t>
            </a:r>
            <a:r>
              <a:rPr lang="ru" b="1">
                <a:solidFill>
                  <a:srgbClr val="000000"/>
                </a:solidFill>
                <a:latin typeface="Times New Roman"/>
                <a:ea typeface="Times New Roman"/>
                <a:cs typeface="Times New Roman"/>
                <a:sym typeface="Times New Roman"/>
              </a:rPr>
              <a:t>электронного каталога антитеррористических материалов</a:t>
            </a:r>
            <a:r>
              <a:rPr lang="ru">
                <a:solidFill>
                  <a:srgbClr val="000000"/>
                </a:solidFill>
                <a:latin typeface="Times New Roman"/>
                <a:ea typeface="Times New Roman"/>
                <a:cs typeface="Times New Roman"/>
                <a:sym typeface="Times New Roman"/>
              </a:rPr>
              <a:t>  (текстовых, графических, аудио и видео) с предоставлением к нему свободного доступа, прежде всего для использования при проведении общепрофилактических, адресных, индивидуальных и информационно-пропагандистских мероприятий.</a:t>
            </a:r>
            <a:endParaRPr>
              <a:solidFill>
                <a:srgbClr val="000000"/>
              </a:solidFill>
              <a:latin typeface="Times New Roman"/>
              <a:ea typeface="Times New Roman"/>
              <a:cs typeface="Times New Roman"/>
              <a:sym typeface="Times New Roman"/>
            </a:endParaRPr>
          </a:p>
        </p:txBody>
      </p:sp>
      <p:pic>
        <p:nvPicPr>
          <p:cNvPr id="371" name="Google Shape;371;p53"/>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4"/>
          <p:cNvSpPr txBox="1">
            <a:spLocks noGrp="1"/>
          </p:cNvSpPr>
          <p:nvPr>
            <p:ph type="title"/>
          </p:nvPr>
        </p:nvSpPr>
        <p:spPr>
          <a:xfrm>
            <a:off x="311700" y="864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Times New Roman"/>
                <a:ea typeface="Times New Roman"/>
                <a:cs typeface="Times New Roman"/>
                <a:sym typeface="Times New Roman"/>
              </a:rPr>
              <a:t>Материалы Координационного центра</a:t>
            </a:r>
            <a:endParaRPr>
              <a:latin typeface="Times New Roman"/>
              <a:ea typeface="Times New Roman"/>
              <a:cs typeface="Times New Roman"/>
              <a:sym typeface="Times New Roman"/>
            </a:endParaRPr>
          </a:p>
        </p:txBody>
      </p:sp>
      <p:pic>
        <p:nvPicPr>
          <p:cNvPr id="377" name="Google Shape;377;p54"/>
          <p:cNvPicPr preferRelativeResize="0"/>
          <p:nvPr/>
        </p:nvPicPr>
        <p:blipFill>
          <a:blip r:embed="rId3">
            <a:alphaModFix/>
          </a:blip>
          <a:stretch>
            <a:fillRect/>
          </a:stretch>
        </p:blipFill>
        <p:spPr>
          <a:xfrm>
            <a:off x="0" y="2"/>
            <a:ext cx="9144000" cy="768096"/>
          </a:xfrm>
          <a:prstGeom prst="rect">
            <a:avLst/>
          </a:prstGeom>
          <a:noFill/>
          <a:ln>
            <a:noFill/>
          </a:ln>
        </p:spPr>
      </p:pic>
      <p:pic>
        <p:nvPicPr>
          <p:cNvPr id="378" name="Google Shape;378;p54"/>
          <p:cNvPicPr preferRelativeResize="0"/>
          <p:nvPr/>
        </p:nvPicPr>
        <p:blipFill>
          <a:blip r:embed="rId4">
            <a:alphaModFix/>
          </a:blip>
          <a:stretch>
            <a:fillRect/>
          </a:stretch>
        </p:blipFill>
        <p:spPr>
          <a:xfrm>
            <a:off x="152400" y="1589600"/>
            <a:ext cx="2406650" cy="3401502"/>
          </a:xfrm>
          <a:prstGeom prst="rect">
            <a:avLst/>
          </a:prstGeom>
          <a:noFill/>
          <a:ln>
            <a:noFill/>
          </a:ln>
        </p:spPr>
      </p:pic>
      <p:pic>
        <p:nvPicPr>
          <p:cNvPr id="379" name="Google Shape;379;p54"/>
          <p:cNvPicPr preferRelativeResize="0"/>
          <p:nvPr/>
        </p:nvPicPr>
        <p:blipFill>
          <a:blip r:embed="rId5">
            <a:alphaModFix/>
          </a:blip>
          <a:stretch>
            <a:fillRect/>
          </a:stretch>
        </p:blipFill>
        <p:spPr>
          <a:xfrm>
            <a:off x="2711450" y="1589600"/>
            <a:ext cx="2406650" cy="3401502"/>
          </a:xfrm>
          <a:prstGeom prst="rect">
            <a:avLst/>
          </a:prstGeom>
          <a:noFill/>
          <a:ln>
            <a:noFill/>
          </a:ln>
        </p:spPr>
      </p:pic>
      <p:pic>
        <p:nvPicPr>
          <p:cNvPr id="380" name="Google Shape;380;p54"/>
          <p:cNvPicPr preferRelativeResize="0"/>
          <p:nvPr/>
        </p:nvPicPr>
        <p:blipFill>
          <a:blip r:embed="rId6">
            <a:alphaModFix/>
          </a:blip>
          <a:stretch>
            <a:fillRect/>
          </a:stretch>
        </p:blipFill>
        <p:spPr>
          <a:xfrm>
            <a:off x="5270499" y="1589600"/>
            <a:ext cx="2406650" cy="340150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5"/>
          <p:cNvSpPr txBox="1">
            <a:spLocks noGrp="1"/>
          </p:cNvSpPr>
          <p:nvPr>
            <p:ph type="body" idx="1"/>
          </p:nvPr>
        </p:nvSpPr>
        <p:spPr>
          <a:xfrm>
            <a:off x="311700" y="1010950"/>
            <a:ext cx="8520600" cy="24870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ru">
                <a:solidFill>
                  <a:srgbClr val="000000"/>
                </a:solidFill>
                <a:latin typeface="Times New Roman"/>
                <a:ea typeface="Times New Roman"/>
                <a:cs typeface="Times New Roman"/>
                <a:sym typeface="Times New Roman"/>
              </a:rPr>
              <a:t>4.2. В целях</a:t>
            </a:r>
            <a:r>
              <a:rPr lang="ru" b="1">
                <a:solidFill>
                  <a:srgbClr val="000000"/>
                </a:solidFill>
                <a:latin typeface="Times New Roman"/>
                <a:ea typeface="Times New Roman"/>
                <a:cs typeface="Times New Roman"/>
                <a:sym typeface="Times New Roman"/>
              </a:rPr>
              <a:t> снижения рисков вовлечения молодежи</a:t>
            </a:r>
            <a:r>
              <a:rPr lang="ru">
                <a:solidFill>
                  <a:srgbClr val="000000"/>
                </a:solidFill>
                <a:latin typeface="Times New Roman"/>
                <a:ea typeface="Times New Roman"/>
                <a:cs typeface="Times New Roman"/>
                <a:sym typeface="Times New Roman"/>
              </a:rPr>
              <a:t> в террористическую деятельность организовывать в профессиональных образовательных организациях и организациях высшего образования с привлечением обучающихся </a:t>
            </a:r>
            <a:r>
              <a:rPr lang="ru" b="1">
                <a:solidFill>
                  <a:srgbClr val="000000"/>
                </a:solidFill>
                <a:latin typeface="Times New Roman"/>
                <a:ea typeface="Times New Roman"/>
                <a:cs typeface="Times New Roman"/>
                <a:sym typeface="Times New Roman"/>
              </a:rPr>
              <a:t>создание и распространение</a:t>
            </a:r>
            <a:r>
              <a:rPr lang="ru">
                <a:solidFill>
                  <a:srgbClr val="000000"/>
                </a:solidFill>
                <a:latin typeface="Times New Roman"/>
                <a:ea typeface="Times New Roman"/>
                <a:cs typeface="Times New Roman"/>
                <a:sym typeface="Times New Roman"/>
              </a:rPr>
              <a:t> студенческими медиа-центрами (культурными, радио-центрами, театральными студиями) </a:t>
            </a:r>
            <a:r>
              <a:rPr lang="ru" b="1">
                <a:solidFill>
                  <a:srgbClr val="000000"/>
                </a:solidFill>
                <a:latin typeface="Times New Roman"/>
                <a:ea typeface="Times New Roman"/>
                <a:cs typeface="Times New Roman"/>
                <a:sym typeface="Times New Roman"/>
              </a:rPr>
              <a:t>антитеррористического контента</a:t>
            </a:r>
            <a:r>
              <a:rPr lang="ru">
                <a:solidFill>
                  <a:srgbClr val="000000"/>
                </a:solidFill>
                <a:latin typeface="Times New Roman"/>
                <a:ea typeface="Times New Roman"/>
                <a:cs typeface="Times New Roman"/>
                <a:sym typeface="Times New Roman"/>
              </a:rPr>
              <a:t>, в том числе с использованием страниц образовательных организаций в социальных сетях и мессенджерах. </a:t>
            </a:r>
            <a:endParaRPr>
              <a:solidFill>
                <a:srgbClr val="000000"/>
              </a:solidFill>
              <a:latin typeface="Times New Roman"/>
              <a:ea typeface="Times New Roman"/>
              <a:cs typeface="Times New Roman"/>
              <a:sym typeface="Times New Roman"/>
            </a:endParaRPr>
          </a:p>
        </p:txBody>
      </p:sp>
      <p:pic>
        <p:nvPicPr>
          <p:cNvPr id="386" name="Google Shape;386;p55"/>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7"/>
          <p:cNvSpPr txBox="1">
            <a:spLocks noGrp="1"/>
          </p:cNvSpPr>
          <p:nvPr>
            <p:ph type="body" idx="1"/>
          </p:nvPr>
        </p:nvSpPr>
        <p:spPr>
          <a:xfrm>
            <a:off x="311700" y="768100"/>
            <a:ext cx="8520600" cy="282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solidFill>
                  <a:srgbClr val="000000"/>
                </a:solidFill>
                <a:latin typeface="Times New Roman"/>
                <a:ea typeface="Times New Roman"/>
                <a:cs typeface="Times New Roman"/>
                <a:sym typeface="Times New Roman"/>
              </a:rPr>
              <a:t>4.4. Для создания дополнительных условий по формированию у населения </a:t>
            </a:r>
            <a:r>
              <a:rPr lang="ru" b="1">
                <a:solidFill>
                  <a:srgbClr val="000000"/>
                </a:solidFill>
                <a:latin typeface="Times New Roman"/>
                <a:ea typeface="Times New Roman"/>
                <a:cs typeface="Times New Roman"/>
                <a:sym typeface="Times New Roman"/>
              </a:rPr>
              <a:t>антитеррористического мировоззрения</a:t>
            </a:r>
            <a:r>
              <a:rPr lang="ru">
                <a:solidFill>
                  <a:srgbClr val="000000"/>
                </a:solidFill>
                <a:latin typeface="Times New Roman"/>
                <a:ea typeface="Times New Roman"/>
                <a:cs typeface="Times New Roman"/>
                <a:sym typeface="Times New Roman"/>
              </a:rPr>
              <a:t> обеспечивать функционирование постоянно действующих </a:t>
            </a:r>
            <a:r>
              <a:rPr lang="ru" b="1">
                <a:solidFill>
                  <a:srgbClr val="000000"/>
                </a:solidFill>
                <a:latin typeface="Times New Roman"/>
                <a:ea typeface="Times New Roman"/>
                <a:cs typeface="Times New Roman"/>
                <a:sym typeface="Times New Roman"/>
              </a:rPr>
              <a:t>выставочных экспозиций</a:t>
            </a:r>
            <a:r>
              <a:rPr lang="ru">
                <a:solidFill>
                  <a:srgbClr val="000000"/>
                </a:solidFill>
                <a:latin typeface="Times New Roman"/>
                <a:ea typeface="Times New Roman"/>
                <a:cs typeface="Times New Roman"/>
                <a:sym typeface="Times New Roman"/>
              </a:rPr>
              <a:t>, посвященных землякам, которые проявили мужество и героизм либо активную гражданскую позицию в противостоянии с международными террористическими организациями, открытие </a:t>
            </a:r>
            <a:r>
              <a:rPr lang="ru" b="1">
                <a:solidFill>
                  <a:srgbClr val="000000"/>
                </a:solidFill>
                <a:latin typeface="Times New Roman"/>
                <a:ea typeface="Times New Roman"/>
                <a:cs typeface="Times New Roman"/>
                <a:sym typeface="Times New Roman"/>
              </a:rPr>
              <a:t>памятников героям</a:t>
            </a:r>
            <a:r>
              <a:rPr lang="ru">
                <a:solidFill>
                  <a:srgbClr val="000000"/>
                </a:solidFill>
                <a:latin typeface="Times New Roman"/>
                <a:ea typeface="Times New Roman"/>
                <a:cs typeface="Times New Roman"/>
                <a:sym typeface="Times New Roman"/>
              </a:rPr>
              <a:t> и включение данных памятных мест в экскурсионные программы. </a:t>
            </a:r>
            <a:endParaRPr>
              <a:solidFill>
                <a:srgbClr val="000000"/>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rgbClr val="000000"/>
              </a:solidFill>
              <a:latin typeface="Times New Roman"/>
              <a:ea typeface="Times New Roman"/>
              <a:cs typeface="Times New Roman"/>
              <a:sym typeface="Times New Roman"/>
            </a:endParaRPr>
          </a:p>
        </p:txBody>
      </p:sp>
      <p:pic>
        <p:nvPicPr>
          <p:cNvPr id="401" name="Google Shape;401;p57"/>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68"/>
          <p:cNvSpPr txBox="1">
            <a:spLocks noGrp="1"/>
          </p:cNvSpPr>
          <p:nvPr>
            <p:ph type="body" idx="1"/>
          </p:nvPr>
        </p:nvSpPr>
        <p:spPr>
          <a:xfrm>
            <a:off x="311700" y="1719200"/>
            <a:ext cx="8520600" cy="3178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solidFill>
                <a:schemeClr val="dk1"/>
              </a:solidFill>
              <a:latin typeface="Times New Roman"/>
              <a:ea typeface="Times New Roman"/>
              <a:cs typeface="Times New Roman"/>
              <a:sym typeface="Times New Roman"/>
            </a:endParaRPr>
          </a:p>
        </p:txBody>
      </p:sp>
      <p:pic>
        <p:nvPicPr>
          <p:cNvPr id="469" name="Google Shape;469;p68"/>
          <p:cNvPicPr preferRelativeResize="0"/>
          <p:nvPr/>
        </p:nvPicPr>
        <p:blipFill>
          <a:blip r:embed="rId3">
            <a:alphaModFix/>
          </a:blip>
          <a:stretch>
            <a:fillRect/>
          </a:stretch>
        </p:blipFill>
        <p:spPr>
          <a:xfrm>
            <a:off x="0" y="2"/>
            <a:ext cx="9144000" cy="768096"/>
          </a:xfrm>
          <a:prstGeom prst="rect">
            <a:avLst/>
          </a:prstGeom>
          <a:noFill/>
          <a:ln>
            <a:noFill/>
          </a:ln>
        </p:spPr>
      </p:pic>
      <p:pic>
        <p:nvPicPr>
          <p:cNvPr id="5" name="Рисунок 4">
            <a:extLst>
              <a:ext uri="{FF2B5EF4-FFF2-40B4-BE49-F238E27FC236}">
                <a16:creationId xmlns:a16="http://schemas.microsoft.com/office/drawing/2014/main" id="{172867AE-01BE-545D-B56F-A5F0772AFCFF}"/>
              </a:ext>
            </a:extLst>
          </p:cNvPr>
          <p:cNvPicPr>
            <a:picLocks noChangeAspect="1"/>
          </p:cNvPicPr>
          <p:nvPr/>
        </p:nvPicPr>
        <p:blipFill>
          <a:blip r:embed="rId4"/>
          <a:stretch>
            <a:fillRect/>
          </a:stretch>
        </p:blipFill>
        <p:spPr>
          <a:xfrm>
            <a:off x="0" y="1149450"/>
            <a:ext cx="9144000" cy="4318000"/>
          </a:xfrm>
          <a:prstGeom prst="rect">
            <a:avLst/>
          </a:prstGeom>
        </p:spPr>
      </p:pic>
      <p:sp>
        <p:nvSpPr>
          <p:cNvPr id="2" name="Заголовок 1">
            <a:extLst>
              <a:ext uri="{FF2B5EF4-FFF2-40B4-BE49-F238E27FC236}">
                <a16:creationId xmlns:a16="http://schemas.microsoft.com/office/drawing/2014/main" id="{BDE4150B-FAF8-10EA-8361-BD4B2F938E5F}"/>
              </a:ext>
            </a:extLst>
          </p:cNvPr>
          <p:cNvSpPr>
            <a:spLocks noGrp="1"/>
          </p:cNvSpPr>
          <p:nvPr>
            <p:ph type="title"/>
          </p:nvPr>
        </p:nvSpPr>
        <p:spPr>
          <a:xfrm>
            <a:off x="311700" y="669474"/>
            <a:ext cx="8520600" cy="572700"/>
          </a:xfrm>
        </p:spPr>
        <p:txBody>
          <a:bodyPr>
            <a:normAutofit fontScale="90000"/>
          </a:bodyPr>
          <a:lstStyle/>
          <a:p>
            <a:r>
              <a:rPr lang="ru-RU" dirty="0" err="1">
                <a:latin typeface="Times New Roman" panose="02020603050405020304" pitchFamily="18" charset="0"/>
                <a:cs typeface="Times New Roman" panose="02020603050405020304" pitchFamily="18" charset="0"/>
              </a:rPr>
              <a:t>Подвиг.РФ</a:t>
            </a:r>
            <a:endParaRPr lang="ru-RU"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123AA7-61EF-CA00-C25E-6CD75B5025F1}"/>
              </a:ext>
            </a:extLst>
          </p:cNvPr>
          <p:cNvSpPr>
            <a:spLocks noGrp="1"/>
          </p:cNvSpPr>
          <p:nvPr>
            <p:ph type="title"/>
          </p:nvPr>
        </p:nvSpPr>
        <p:spPr/>
        <p:txBody>
          <a:bodyPr>
            <a:normAutofit fontScale="90000"/>
          </a:bodyPr>
          <a:lstStyle/>
          <a:p>
            <a:endParaRPr lang="ru-RU"/>
          </a:p>
        </p:txBody>
      </p:sp>
      <p:sp>
        <p:nvSpPr>
          <p:cNvPr id="3" name="Текст 2">
            <a:extLst>
              <a:ext uri="{FF2B5EF4-FFF2-40B4-BE49-F238E27FC236}">
                <a16:creationId xmlns:a16="http://schemas.microsoft.com/office/drawing/2014/main" id="{11879ED8-6A43-EE22-6FFA-EFC36622F4B5}"/>
              </a:ext>
            </a:extLst>
          </p:cNvPr>
          <p:cNvSpPr>
            <a:spLocks noGrp="1"/>
          </p:cNvSpPr>
          <p:nvPr>
            <p:ph type="body" idx="1"/>
          </p:nvPr>
        </p:nvSpPr>
        <p:spPr/>
        <p:txBody>
          <a:bodyPr/>
          <a:lstStyle/>
          <a:p>
            <a:endParaRPr lang="ru-RU"/>
          </a:p>
        </p:txBody>
      </p:sp>
      <p:pic>
        <p:nvPicPr>
          <p:cNvPr id="5" name="Рисунок 4">
            <a:extLst>
              <a:ext uri="{FF2B5EF4-FFF2-40B4-BE49-F238E27FC236}">
                <a16:creationId xmlns:a16="http://schemas.microsoft.com/office/drawing/2014/main" id="{A29330A7-8D61-2877-7F71-BA2B951CEFE4}"/>
              </a:ext>
            </a:extLst>
          </p:cNvPr>
          <p:cNvPicPr>
            <a:picLocks noChangeAspect="1"/>
          </p:cNvPicPr>
          <p:nvPr/>
        </p:nvPicPr>
        <p:blipFill>
          <a:blip r:embed="rId2"/>
          <a:stretch>
            <a:fillRect/>
          </a:stretch>
        </p:blipFill>
        <p:spPr>
          <a:xfrm>
            <a:off x="0" y="201629"/>
            <a:ext cx="9144000" cy="4740241"/>
          </a:xfrm>
          <a:prstGeom prst="rect">
            <a:avLst/>
          </a:prstGeom>
        </p:spPr>
      </p:pic>
    </p:spTree>
    <p:extLst>
      <p:ext uri="{BB962C8B-B14F-4D97-AF65-F5344CB8AC3E}">
        <p14:creationId xmlns:p14="http://schemas.microsoft.com/office/powerpoint/2010/main" val="702589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311700" y="864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b="1">
                <a:latin typeface="Times New Roman"/>
                <a:ea typeface="Times New Roman"/>
                <a:cs typeface="Times New Roman"/>
                <a:sym typeface="Times New Roman"/>
              </a:rPr>
              <a:t>Меры общей профилактики</a:t>
            </a:r>
            <a:endParaRPr b="1">
              <a:latin typeface="Times New Roman"/>
              <a:ea typeface="Times New Roman"/>
              <a:cs typeface="Times New Roman"/>
              <a:sym typeface="Times New Roman"/>
            </a:endParaRPr>
          </a:p>
        </p:txBody>
      </p:sp>
      <p:sp>
        <p:nvSpPr>
          <p:cNvPr id="118" name="Google Shape;118;p21"/>
          <p:cNvSpPr txBox="1">
            <a:spLocks noGrp="1"/>
          </p:cNvSpPr>
          <p:nvPr>
            <p:ph type="body" idx="1"/>
          </p:nvPr>
        </p:nvSpPr>
        <p:spPr>
          <a:xfrm>
            <a:off x="160900" y="1437200"/>
            <a:ext cx="8671500" cy="33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solidFill>
                  <a:srgbClr val="000000"/>
                </a:solidFill>
                <a:latin typeface="Times New Roman"/>
                <a:ea typeface="Times New Roman"/>
                <a:cs typeface="Times New Roman"/>
                <a:sym typeface="Times New Roman"/>
              </a:rPr>
              <a:t>1.1. В целях</a:t>
            </a:r>
            <a:r>
              <a:rPr lang="ru" b="1">
                <a:solidFill>
                  <a:srgbClr val="000000"/>
                </a:solidFill>
                <a:latin typeface="Times New Roman"/>
                <a:ea typeface="Times New Roman"/>
                <a:cs typeface="Times New Roman"/>
                <a:sym typeface="Times New Roman"/>
              </a:rPr>
              <a:t> формирования</a:t>
            </a:r>
            <a:r>
              <a:rPr lang="ru">
                <a:solidFill>
                  <a:srgbClr val="000000"/>
                </a:solidFill>
                <a:latin typeface="Times New Roman"/>
                <a:ea typeface="Times New Roman"/>
                <a:cs typeface="Times New Roman"/>
                <a:sym typeface="Times New Roman"/>
              </a:rPr>
              <a:t> у российского населения </a:t>
            </a:r>
            <a:r>
              <a:rPr lang="ru" b="1">
                <a:solidFill>
                  <a:srgbClr val="000000"/>
                </a:solidFill>
                <a:latin typeface="Times New Roman"/>
                <a:ea typeface="Times New Roman"/>
                <a:cs typeface="Times New Roman"/>
                <a:sym typeface="Times New Roman"/>
              </a:rPr>
              <a:t>антитеррористического мировоззрения</a:t>
            </a:r>
            <a:r>
              <a:rPr lang="ru">
                <a:solidFill>
                  <a:srgbClr val="000000"/>
                </a:solidFill>
                <a:latin typeface="Times New Roman"/>
                <a:ea typeface="Times New Roman"/>
                <a:cs typeface="Times New Roman"/>
                <a:sym typeface="Times New Roman"/>
              </a:rPr>
              <a:t> обеспечивать проведение мероприятий, посвященных Дню солидарности в борьбе с терроризмом (3 сентября), Дню защитника Отечества (23 февраля), Дню Героев Отечества (9 декабря) с освещением их в средствах массовой информации и информационно-телекоммуникационной сети «Интернет».</a:t>
            </a:r>
            <a:endParaRPr>
              <a:solidFill>
                <a:srgbClr val="000000"/>
              </a:solidFill>
              <a:latin typeface="Times New Roman"/>
              <a:ea typeface="Times New Roman"/>
              <a:cs typeface="Times New Roman"/>
              <a:sym typeface="Times New Roman"/>
            </a:endParaRPr>
          </a:p>
          <a:p>
            <a:pPr marL="0" lvl="0" indent="0" algn="l" rtl="0">
              <a:spcBef>
                <a:spcPts val="1200"/>
              </a:spcBef>
              <a:spcAft>
                <a:spcPts val="0"/>
              </a:spcAft>
              <a:buNone/>
            </a:pPr>
            <a:r>
              <a:rPr lang="ru" b="1">
                <a:solidFill>
                  <a:srgbClr val="000000"/>
                </a:solidFill>
                <a:latin typeface="Times New Roman"/>
                <a:ea typeface="Times New Roman"/>
                <a:cs typeface="Times New Roman"/>
                <a:sym typeface="Times New Roman"/>
              </a:rPr>
              <a:t>Привлекать экспертов</a:t>
            </a:r>
            <a:r>
              <a:rPr lang="ru">
                <a:solidFill>
                  <a:srgbClr val="000000"/>
                </a:solidFill>
                <a:latin typeface="Times New Roman"/>
                <a:ea typeface="Times New Roman"/>
                <a:cs typeface="Times New Roman"/>
                <a:sym typeface="Times New Roman"/>
              </a:rPr>
              <a:t> из сферы противодействия терроризму.</a:t>
            </a:r>
            <a:endParaRPr>
              <a:solidFill>
                <a:srgbClr val="000000"/>
              </a:solidFill>
              <a:latin typeface="Times New Roman"/>
              <a:ea typeface="Times New Roman"/>
              <a:cs typeface="Times New Roman"/>
              <a:sym typeface="Times New Roman"/>
            </a:endParaRPr>
          </a:p>
          <a:p>
            <a:pPr marL="0" lvl="0" indent="0" algn="l" rtl="0">
              <a:spcBef>
                <a:spcPts val="1200"/>
              </a:spcBef>
              <a:spcAft>
                <a:spcPts val="1200"/>
              </a:spcAft>
              <a:buNone/>
            </a:pPr>
            <a:r>
              <a:rPr lang="ru">
                <a:solidFill>
                  <a:srgbClr val="000000"/>
                </a:solidFill>
                <a:latin typeface="Times New Roman"/>
                <a:ea typeface="Times New Roman"/>
                <a:cs typeface="Times New Roman"/>
                <a:sym typeface="Times New Roman"/>
              </a:rPr>
              <a:t>Расширять практику присвоения улицам, скверам, школам имен Героев Российской Федерации</a:t>
            </a:r>
            <a:endParaRPr>
              <a:solidFill>
                <a:srgbClr val="000000"/>
              </a:solidFill>
              <a:latin typeface="Times New Roman"/>
              <a:ea typeface="Times New Roman"/>
              <a:cs typeface="Times New Roman"/>
              <a:sym typeface="Times New Roman"/>
            </a:endParaRPr>
          </a:p>
        </p:txBody>
      </p:sp>
      <p:pic>
        <p:nvPicPr>
          <p:cNvPr id="119" name="Google Shape;119;p21"/>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529187B8-FFFF-72E4-1EC3-41C940A91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81" y="0"/>
            <a:ext cx="363855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67E0E47A-9457-FC00-AF64-BF1AB5E54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5869" y="0"/>
            <a:ext cx="36385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1834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0"/>
          <p:cNvSpPr txBox="1">
            <a:spLocks noGrp="1"/>
          </p:cNvSpPr>
          <p:nvPr>
            <p:ph type="body" idx="1"/>
          </p:nvPr>
        </p:nvSpPr>
        <p:spPr>
          <a:xfrm>
            <a:off x="311700" y="941025"/>
            <a:ext cx="8520600" cy="282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solidFill>
                  <a:srgbClr val="000000"/>
                </a:solidFill>
                <a:latin typeface="Times New Roman"/>
                <a:ea typeface="Times New Roman"/>
                <a:cs typeface="Times New Roman"/>
                <a:sym typeface="Times New Roman"/>
              </a:rPr>
              <a:t>4.6. Для повышения эффективности и востребованности информационно-разъяснительных мероприятий и распространяемых антитеррористических видеоматериалов </a:t>
            </a:r>
            <a:r>
              <a:rPr lang="ru" b="1">
                <a:solidFill>
                  <a:srgbClr val="000000"/>
                </a:solidFill>
                <a:latin typeface="Times New Roman"/>
                <a:ea typeface="Times New Roman"/>
                <a:cs typeface="Times New Roman"/>
                <a:sym typeface="Times New Roman"/>
              </a:rPr>
              <a:t>обеспечить трансляцию</a:t>
            </a:r>
            <a:r>
              <a:rPr lang="ru">
                <a:solidFill>
                  <a:srgbClr val="000000"/>
                </a:solidFill>
                <a:latin typeface="Times New Roman"/>
                <a:ea typeface="Times New Roman"/>
                <a:cs typeface="Times New Roman"/>
                <a:sym typeface="Times New Roman"/>
              </a:rPr>
              <a:t> в средствах массовой информации, в том числе в информационно-телекоммуникационной сети «Интернет», </a:t>
            </a:r>
            <a:r>
              <a:rPr lang="ru" b="1">
                <a:solidFill>
                  <a:srgbClr val="000000"/>
                </a:solidFill>
                <a:latin typeface="Times New Roman"/>
                <a:ea typeface="Times New Roman"/>
                <a:cs typeface="Times New Roman"/>
                <a:sym typeface="Times New Roman"/>
              </a:rPr>
              <a:t>выступлений лиц, отказавшихся от участия в террористической деятельности</a:t>
            </a:r>
            <a:r>
              <a:rPr lang="ru">
                <a:solidFill>
                  <a:srgbClr val="000000"/>
                </a:solidFill>
                <a:latin typeface="Times New Roman"/>
                <a:ea typeface="Times New Roman"/>
                <a:cs typeface="Times New Roman"/>
                <a:sym typeface="Times New Roman"/>
              </a:rPr>
              <a:t>, прежде всего отбывших либо отбывающих наказание за совершение преступлений террористической направленности. </a:t>
            </a:r>
            <a:endParaRPr>
              <a:solidFill>
                <a:srgbClr val="000000"/>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rgbClr val="000000"/>
              </a:solidFill>
              <a:latin typeface="Times New Roman"/>
              <a:ea typeface="Times New Roman"/>
              <a:cs typeface="Times New Roman"/>
              <a:sym typeface="Times New Roman"/>
            </a:endParaRPr>
          </a:p>
        </p:txBody>
      </p:sp>
      <p:pic>
        <p:nvPicPr>
          <p:cNvPr id="422" name="Google Shape;422;p60"/>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53">
          <a:extLst>
            <a:ext uri="{FF2B5EF4-FFF2-40B4-BE49-F238E27FC236}">
              <a16:creationId xmlns:a16="http://schemas.microsoft.com/office/drawing/2014/main" id="{17932995-0950-CBAE-3871-8B9DFC774B6E}"/>
            </a:ext>
          </a:extLst>
        </p:cNvPr>
        <p:cNvGrpSpPr/>
        <p:nvPr/>
      </p:nvGrpSpPr>
      <p:grpSpPr>
        <a:xfrm>
          <a:off x="0" y="0"/>
          <a:ext cx="0" cy="0"/>
          <a:chOff x="0" y="0"/>
          <a:chExt cx="0" cy="0"/>
        </a:xfrm>
      </p:grpSpPr>
      <p:sp>
        <p:nvSpPr>
          <p:cNvPr id="454" name="Google Shape;454;p66">
            <a:extLst>
              <a:ext uri="{FF2B5EF4-FFF2-40B4-BE49-F238E27FC236}">
                <a16:creationId xmlns:a16="http://schemas.microsoft.com/office/drawing/2014/main" id="{4FFD6261-9A00-37DD-FDD9-5207CAB32A5D}"/>
              </a:ext>
            </a:extLst>
          </p:cNvPr>
          <p:cNvSpPr txBox="1">
            <a:spLocks noGrp="1"/>
          </p:cNvSpPr>
          <p:nvPr>
            <p:ph type="title"/>
          </p:nvPr>
        </p:nvSpPr>
        <p:spPr>
          <a:xfrm>
            <a:off x="311700" y="957300"/>
            <a:ext cx="8520600" cy="572700"/>
          </a:xfrm>
          <a:prstGeom prst="rect">
            <a:avLst/>
          </a:prstGeom>
        </p:spPr>
        <p:txBody>
          <a:bodyPr spcFirstLastPara="1" wrap="square" lIns="91425" tIns="91425" rIns="91425" bIns="91425" anchor="t" anchorCtr="0">
            <a:normAutofit fontScale="90000"/>
          </a:bodyPr>
          <a:lstStyle/>
          <a:p>
            <a:pPr algn="l"/>
            <a:r>
              <a:rPr lang="ru-RU" b="1" i="0" dirty="0">
                <a:solidFill>
                  <a:srgbClr val="000000"/>
                </a:solidFill>
                <a:effectLst/>
                <a:latin typeface="Times New Roman" panose="02020603050405020304" pitchFamily="18" charset="0"/>
                <a:cs typeface="Times New Roman" panose="02020603050405020304" pitchFamily="18" charset="0"/>
              </a:rPr>
              <a:t>СПЕЦИАЛЬНЫЙ РЕПОРТАЖ "СКРЫТЫЕ ФИГУРЫ"</a:t>
            </a:r>
          </a:p>
        </p:txBody>
      </p:sp>
      <p:pic>
        <p:nvPicPr>
          <p:cNvPr id="456" name="Google Shape;456;p66">
            <a:extLst>
              <a:ext uri="{FF2B5EF4-FFF2-40B4-BE49-F238E27FC236}">
                <a16:creationId xmlns:a16="http://schemas.microsoft.com/office/drawing/2014/main" id="{DAF18D0D-391D-D8F7-F179-7FCF33556E0A}"/>
              </a:ext>
            </a:extLst>
          </p:cNvPr>
          <p:cNvPicPr preferRelativeResize="0"/>
          <p:nvPr/>
        </p:nvPicPr>
        <p:blipFill>
          <a:blip r:embed="rId3">
            <a:alphaModFix/>
          </a:blip>
          <a:stretch>
            <a:fillRect/>
          </a:stretch>
        </p:blipFill>
        <p:spPr>
          <a:xfrm>
            <a:off x="0" y="2"/>
            <a:ext cx="9144000" cy="768096"/>
          </a:xfrm>
          <a:prstGeom prst="rect">
            <a:avLst/>
          </a:prstGeom>
          <a:noFill/>
          <a:ln>
            <a:noFill/>
          </a:ln>
        </p:spPr>
      </p:pic>
      <p:pic>
        <p:nvPicPr>
          <p:cNvPr id="3" name="Рисунок 2">
            <a:extLst>
              <a:ext uri="{FF2B5EF4-FFF2-40B4-BE49-F238E27FC236}">
                <a16:creationId xmlns:a16="http://schemas.microsoft.com/office/drawing/2014/main" id="{A0AB08C1-BDF7-7D5E-276B-F7580E128EA4}"/>
              </a:ext>
            </a:extLst>
          </p:cNvPr>
          <p:cNvPicPr>
            <a:picLocks noChangeAspect="1"/>
          </p:cNvPicPr>
          <p:nvPr/>
        </p:nvPicPr>
        <p:blipFill>
          <a:blip r:embed="rId4"/>
          <a:stretch>
            <a:fillRect/>
          </a:stretch>
        </p:blipFill>
        <p:spPr>
          <a:xfrm>
            <a:off x="0" y="1530000"/>
            <a:ext cx="9144000" cy="3265367"/>
          </a:xfrm>
          <a:prstGeom prst="rect">
            <a:avLst/>
          </a:prstGeom>
        </p:spPr>
      </p:pic>
    </p:spTree>
    <p:extLst>
      <p:ext uri="{BB962C8B-B14F-4D97-AF65-F5344CB8AC3E}">
        <p14:creationId xmlns:p14="http://schemas.microsoft.com/office/powerpoint/2010/main" val="2368695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2"/>
          <p:cNvSpPr txBox="1">
            <a:spLocks noGrp="1"/>
          </p:cNvSpPr>
          <p:nvPr>
            <p:ph type="title"/>
          </p:nvPr>
        </p:nvSpPr>
        <p:spPr>
          <a:xfrm>
            <a:off x="311700" y="768100"/>
            <a:ext cx="8520600" cy="851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b="1">
                <a:latin typeface="Times New Roman"/>
                <a:ea typeface="Times New Roman"/>
                <a:cs typeface="Times New Roman"/>
                <a:sym typeface="Times New Roman"/>
              </a:rPr>
              <a:t>5. Меры кадрового и методического обеспечения </a:t>
            </a:r>
            <a:endParaRPr b="1">
              <a:latin typeface="Times New Roman"/>
              <a:ea typeface="Times New Roman"/>
              <a:cs typeface="Times New Roman"/>
              <a:sym typeface="Times New Roman"/>
            </a:endParaRPr>
          </a:p>
          <a:p>
            <a:pPr marL="0" lvl="0" indent="0" algn="l" rtl="0">
              <a:spcBef>
                <a:spcPts val="0"/>
              </a:spcBef>
              <a:spcAft>
                <a:spcPts val="0"/>
              </a:spcAft>
              <a:buNone/>
            </a:pPr>
            <a:r>
              <a:rPr lang="ru" b="1">
                <a:latin typeface="Times New Roman"/>
                <a:ea typeface="Times New Roman"/>
                <a:cs typeface="Times New Roman"/>
                <a:sym typeface="Times New Roman"/>
              </a:rPr>
              <a:t>профилактической работы</a:t>
            </a:r>
            <a:endParaRPr b="1">
              <a:latin typeface="Times New Roman"/>
              <a:ea typeface="Times New Roman"/>
              <a:cs typeface="Times New Roman"/>
              <a:sym typeface="Times New Roman"/>
            </a:endParaRPr>
          </a:p>
        </p:txBody>
      </p:sp>
      <p:sp>
        <p:nvSpPr>
          <p:cNvPr id="434" name="Google Shape;434;p62"/>
          <p:cNvSpPr txBox="1">
            <a:spLocks noGrp="1"/>
          </p:cNvSpPr>
          <p:nvPr>
            <p:ph type="body" idx="1"/>
          </p:nvPr>
        </p:nvSpPr>
        <p:spPr>
          <a:xfrm>
            <a:off x="311700" y="1740025"/>
            <a:ext cx="8520600" cy="2829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ru">
                <a:solidFill>
                  <a:srgbClr val="000000"/>
                </a:solidFill>
                <a:latin typeface="Times New Roman"/>
                <a:ea typeface="Times New Roman"/>
                <a:cs typeface="Times New Roman"/>
                <a:sym typeface="Times New Roman"/>
              </a:rPr>
              <a:t>5.1. В целях повышения профессионального уровня уполномоченных должностных лиц, ответственных за решение задач по противодействию идеологии терроризма на федеральном, региональном и муниципальном уровнях, обеспечивать их обучение в рамках дополнительного профессионального образования по программам повышения квалификации, </a:t>
            </a:r>
            <a:r>
              <a:rPr lang="ru" b="1">
                <a:solidFill>
                  <a:srgbClr val="000000"/>
                </a:solidFill>
                <a:latin typeface="Times New Roman"/>
                <a:ea typeface="Times New Roman"/>
                <a:cs typeface="Times New Roman"/>
                <a:sym typeface="Times New Roman"/>
              </a:rPr>
              <a:t>согласованным Минобрнауки России и РАНХиГС с аппаратом НАК</a:t>
            </a:r>
            <a:r>
              <a:rPr lang="ru">
                <a:solidFill>
                  <a:srgbClr val="000000"/>
                </a:solidFill>
                <a:latin typeface="Times New Roman"/>
                <a:ea typeface="Times New Roman"/>
                <a:cs typeface="Times New Roman"/>
                <a:sym typeface="Times New Roman"/>
              </a:rPr>
              <a:t>, на базе государственных образовательных организаций высшего образования.</a:t>
            </a:r>
            <a:endParaRPr>
              <a:solidFill>
                <a:srgbClr val="000000"/>
              </a:solidFill>
              <a:latin typeface="Times New Roman"/>
              <a:ea typeface="Times New Roman"/>
              <a:cs typeface="Times New Roman"/>
              <a:sym typeface="Times New Roman"/>
            </a:endParaRPr>
          </a:p>
        </p:txBody>
      </p:sp>
      <p:pic>
        <p:nvPicPr>
          <p:cNvPr id="435" name="Google Shape;435;p62"/>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3"/>
          <p:cNvSpPr txBox="1">
            <a:spLocks noGrp="1"/>
          </p:cNvSpPr>
          <p:nvPr>
            <p:ph type="title"/>
          </p:nvPr>
        </p:nvSpPr>
        <p:spPr>
          <a:xfrm>
            <a:off x="311700" y="864500"/>
            <a:ext cx="8520600" cy="87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ru" b="1">
                <a:latin typeface="Times New Roman"/>
                <a:ea typeface="Times New Roman"/>
                <a:cs typeface="Times New Roman"/>
                <a:sym typeface="Times New Roman"/>
              </a:rPr>
              <a:t>5. Меры кадрового и методического обеспечения </a:t>
            </a:r>
            <a:endParaRPr b="1">
              <a:latin typeface="Times New Roman"/>
              <a:ea typeface="Times New Roman"/>
              <a:cs typeface="Times New Roman"/>
              <a:sym typeface="Times New Roman"/>
            </a:endParaRPr>
          </a:p>
          <a:p>
            <a:pPr marL="0" lvl="0" indent="0" algn="l" rtl="0">
              <a:spcBef>
                <a:spcPts val="0"/>
              </a:spcBef>
              <a:spcAft>
                <a:spcPts val="0"/>
              </a:spcAft>
              <a:buClr>
                <a:schemeClr val="dk1"/>
              </a:buClr>
              <a:buSzPct val="39285"/>
              <a:buFont typeface="Arial"/>
              <a:buNone/>
            </a:pPr>
            <a:r>
              <a:rPr lang="ru" b="1">
                <a:latin typeface="Times New Roman"/>
                <a:ea typeface="Times New Roman"/>
                <a:cs typeface="Times New Roman"/>
                <a:sym typeface="Times New Roman"/>
              </a:rPr>
              <a:t>профилактической работы</a:t>
            </a:r>
            <a:endParaRPr>
              <a:latin typeface="Times New Roman"/>
              <a:ea typeface="Times New Roman"/>
              <a:cs typeface="Times New Roman"/>
              <a:sym typeface="Times New Roman"/>
            </a:endParaRPr>
          </a:p>
        </p:txBody>
      </p:sp>
      <p:sp>
        <p:nvSpPr>
          <p:cNvPr id="441" name="Google Shape;441;p63"/>
          <p:cNvSpPr txBox="1">
            <a:spLocks noGrp="1"/>
          </p:cNvSpPr>
          <p:nvPr>
            <p:ph type="body" idx="1"/>
          </p:nvPr>
        </p:nvSpPr>
        <p:spPr>
          <a:xfrm>
            <a:off x="311700" y="1740025"/>
            <a:ext cx="8520600" cy="28290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1200"/>
              </a:spcAft>
              <a:buNone/>
            </a:pPr>
            <a:r>
              <a:rPr lang="ru">
                <a:solidFill>
                  <a:srgbClr val="000000"/>
                </a:solidFill>
                <a:latin typeface="Times New Roman"/>
                <a:ea typeface="Times New Roman"/>
                <a:cs typeface="Times New Roman"/>
                <a:sym typeface="Times New Roman"/>
              </a:rPr>
              <a:t>5.2. Для обмена опытом и лучшими практиками организации и проведения работы по противодействию идеологии терроризма среди различных категорий населения, а также эффективными методиками доведения до обучающихся и профессорско-преподавательского состава объективной информации о целях и задачах СВО, государственной политики по устранению внутренних и внешних террористических угроз </a:t>
            </a:r>
            <a:r>
              <a:rPr lang="ru" b="1">
                <a:solidFill>
                  <a:srgbClr val="000000"/>
                </a:solidFill>
                <a:latin typeface="Times New Roman"/>
                <a:ea typeface="Times New Roman"/>
                <a:cs typeface="Times New Roman"/>
                <a:sym typeface="Times New Roman"/>
              </a:rPr>
              <a:t>обеспечивать проведение всероссийских и региональных обучающих мероприятий (конференции, форумы, семинары, «круглые столы»)</a:t>
            </a:r>
            <a:r>
              <a:rPr lang="ru">
                <a:solidFill>
                  <a:srgbClr val="000000"/>
                </a:solidFill>
                <a:latin typeface="Times New Roman"/>
                <a:ea typeface="Times New Roman"/>
                <a:cs typeface="Times New Roman"/>
                <a:sym typeface="Times New Roman"/>
              </a:rPr>
              <a:t>  с последующим освещением их результатов на официальных сайтах, в социальных сетях и средствах массовой информации.</a:t>
            </a:r>
            <a:endParaRPr>
              <a:solidFill>
                <a:srgbClr val="000000"/>
              </a:solidFill>
              <a:latin typeface="Times New Roman"/>
              <a:ea typeface="Times New Roman"/>
              <a:cs typeface="Times New Roman"/>
              <a:sym typeface="Times New Roman"/>
            </a:endParaRPr>
          </a:p>
        </p:txBody>
      </p:sp>
      <p:pic>
        <p:nvPicPr>
          <p:cNvPr id="442" name="Google Shape;442;p63"/>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4"/>
          <p:cNvSpPr txBox="1">
            <a:spLocks noGrp="1"/>
          </p:cNvSpPr>
          <p:nvPr>
            <p:ph type="title"/>
          </p:nvPr>
        </p:nvSpPr>
        <p:spPr>
          <a:xfrm>
            <a:off x="311700" y="768100"/>
            <a:ext cx="8520600" cy="882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ru" b="1">
                <a:latin typeface="Times New Roman"/>
                <a:ea typeface="Times New Roman"/>
                <a:cs typeface="Times New Roman"/>
                <a:sym typeface="Times New Roman"/>
              </a:rPr>
              <a:t>5. Меры кадрового и методического обеспечения </a:t>
            </a:r>
            <a:endParaRPr b="1">
              <a:latin typeface="Times New Roman"/>
              <a:ea typeface="Times New Roman"/>
              <a:cs typeface="Times New Roman"/>
              <a:sym typeface="Times New Roman"/>
            </a:endParaRPr>
          </a:p>
          <a:p>
            <a:pPr marL="0" lvl="0" indent="0" algn="l" rtl="0">
              <a:spcBef>
                <a:spcPts val="0"/>
              </a:spcBef>
              <a:spcAft>
                <a:spcPts val="0"/>
              </a:spcAft>
              <a:buClr>
                <a:schemeClr val="dk1"/>
              </a:buClr>
              <a:buSzPct val="39285"/>
              <a:buFont typeface="Arial"/>
              <a:buNone/>
            </a:pPr>
            <a:r>
              <a:rPr lang="ru" b="1">
                <a:latin typeface="Times New Roman"/>
                <a:ea typeface="Times New Roman"/>
                <a:cs typeface="Times New Roman"/>
                <a:sym typeface="Times New Roman"/>
              </a:rPr>
              <a:t>профилактической работы</a:t>
            </a:r>
            <a:endParaRPr>
              <a:latin typeface="Times New Roman"/>
              <a:ea typeface="Times New Roman"/>
              <a:cs typeface="Times New Roman"/>
              <a:sym typeface="Times New Roman"/>
            </a:endParaRPr>
          </a:p>
        </p:txBody>
      </p:sp>
      <p:sp>
        <p:nvSpPr>
          <p:cNvPr id="448" name="Google Shape;448;p64"/>
          <p:cNvSpPr txBox="1">
            <a:spLocks noGrp="1"/>
          </p:cNvSpPr>
          <p:nvPr>
            <p:ph type="body" idx="1"/>
          </p:nvPr>
        </p:nvSpPr>
        <p:spPr>
          <a:xfrm>
            <a:off x="311700" y="15566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solidFill>
                  <a:schemeClr val="dk1"/>
                </a:solidFill>
                <a:latin typeface="Times New Roman"/>
                <a:ea typeface="Times New Roman"/>
                <a:cs typeface="Times New Roman"/>
                <a:sym typeface="Times New Roman"/>
              </a:rPr>
              <a:t>5.3. В целях формирования профессиональных знаний и умений у педагогических работников, тренеров-преподавателей и психологов образовательных организаций по своевременному выявлению обучающихся, требующих дополнительного профилактического внимания, осуществлению эффективного психологического воздействия на них с учетом индивидуальных особенностей конкретного студента и учащегося (воспитанника спортивной школы) </a:t>
            </a:r>
            <a:r>
              <a:rPr lang="ru" b="1">
                <a:solidFill>
                  <a:schemeClr val="dk1"/>
                </a:solidFill>
                <a:latin typeface="Times New Roman"/>
                <a:ea typeface="Times New Roman"/>
                <a:cs typeface="Times New Roman"/>
                <a:sym typeface="Times New Roman"/>
              </a:rPr>
              <a:t>организовать включение соответствующих компетенций в Федеральные государственные образовательные стандарты высшего образования. </a:t>
            </a:r>
            <a:endParaRPr b="1">
              <a:solidFill>
                <a:schemeClr val="dk1"/>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chemeClr val="dk1"/>
              </a:solidFill>
              <a:latin typeface="Times New Roman"/>
              <a:ea typeface="Times New Roman"/>
              <a:cs typeface="Times New Roman"/>
              <a:sym typeface="Times New Roman"/>
            </a:endParaRPr>
          </a:p>
        </p:txBody>
      </p:sp>
      <p:pic>
        <p:nvPicPr>
          <p:cNvPr id="449" name="Google Shape;449;p64"/>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65"/>
          <p:cNvSpPr txBox="1">
            <a:spLocks noGrp="1"/>
          </p:cNvSpPr>
          <p:nvPr>
            <p:ph type="title"/>
          </p:nvPr>
        </p:nvSpPr>
        <p:spPr>
          <a:xfrm>
            <a:off x="311700" y="768100"/>
            <a:ext cx="8520600" cy="7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800" b="1">
                <a:latin typeface="Times New Roman"/>
                <a:ea typeface="Times New Roman"/>
                <a:cs typeface="Times New Roman"/>
                <a:sym typeface="Times New Roman"/>
              </a:rPr>
              <a:t>5.4. В целях повышения уровня подготовки кадров, задействованных в профилактической работе:</a:t>
            </a:r>
            <a:endParaRPr sz="1800" b="1">
              <a:latin typeface="Times New Roman"/>
              <a:ea typeface="Times New Roman"/>
              <a:cs typeface="Times New Roman"/>
              <a:sym typeface="Times New Roman"/>
            </a:endParaRPr>
          </a:p>
        </p:txBody>
      </p:sp>
      <p:sp>
        <p:nvSpPr>
          <p:cNvPr id="455" name="Google Shape;455;p65"/>
          <p:cNvSpPr txBox="1">
            <a:spLocks noGrp="1"/>
          </p:cNvSpPr>
          <p:nvPr>
            <p:ph type="body" idx="1"/>
          </p:nvPr>
        </p:nvSpPr>
        <p:spPr>
          <a:xfrm>
            <a:off x="311700" y="159572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solidFill>
                  <a:schemeClr val="dk1"/>
                </a:solidFill>
                <a:latin typeface="Times New Roman"/>
                <a:ea typeface="Times New Roman"/>
                <a:cs typeface="Times New Roman"/>
                <a:sym typeface="Times New Roman"/>
              </a:rPr>
              <a:t>5.4.1. </a:t>
            </a:r>
            <a:r>
              <a:rPr lang="ru" b="1">
                <a:solidFill>
                  <a:schemeClr val="dk1"/>
                </a:solidFill>
                <a:latin typeface="Times New Roman"/>
                <a:ea typeface="Times New Roman"/>
                <a:cs typeface="Times New Roman"/>
                <a:sym typeface="Times New Roman"/>
              </a:rPr>
              <a:t>Организовывать дополнительное профессиональное обучение</a:t>
            </a:r>
            <a:r>
              <a:rPr lang="ru">
                <a:solidFill>
                  <a:schemeClr val="dk1"/>
                </a:solidFill>
                <a:latin typeface="Times New Roman"/>
                <a:ea typeface="Times New Roman"/>
                <a:cs typeface="Times New Roman"/>
                <a:sym typeface="Times New Roman"/>
              </a:rPr>
              <a:t> работников системы высшего, общего и среднего профессионального образования, направленное на развитие их компетенций в деятельности по обеспечению профилактической работы, </a:t>
            </a:r>
            <a:r>
              <a:rPr lang="ru" b="1">
                <a:solidFill>
                  <a:schemeClr val="dk1"/>
                </a:solidFill>
                <a:latin typeface="Times New Roman"/>
                <a:ea typeface="Times New Roman"/>
                <a:cs typeface="Times New Roman"/>
                <a:sym typeface="Times New Roman"/>
              </a:rPr>
              <a:t>психологической и информационной безопасности </a:t>
            </a:r>
            <a:r>
              <a:rPr lang="ru">
                <a:solidFill>
                  <a:schemeClr val="dk1"/>
                </a:solidFill>
                <a:latin typeface="Times New Roman"/>
                <a:ea typeface="Times New Roman"/>
                <a:cs typeface="Times New Roman"/>
                <a:sym typeface="Times New Roman"/>
              </a:rPr>
              <a:t>участников образовательных отношений, формированию у обучающихся </a:t>
            </a:r>
            <a:r>
              <a:rPr lang="ru" b="1">
                <a:solidFill>
                  <a:schemeClr val="dk1"/>
                </a:solidFill>
                <a:latin typeface="Times New Roman"/>
                <a:ea typeface="Times New Roman"/>
                <a:cs typeface="Times New Roman"/>
                <a:sym typeface="Times New Roman"/>
              </a:rPr>
              <a:t>гражданской идентичности, традиционных российских духовно-нравственных ценностей</a:t>
            </a:r>
            <a:r>
              <a:rPr lang="ru">
                <a:solidFill>
                  <a:schemeClr val="dk1"/>
                </a:solidFill>
                <a:latin typeface="Times New Roman"/>
                <a:ea typeface="Times New Roman"/>
                <a:cs typeface="Times New Roman"/>
                <a:sym typeface="Times New Roman"/>
              </a:rPr>
              <a:t>, практических навыков мышления и поведения, нацеленных на поиск компромиссных решений в конфликтных ситуациях.</a:t>
            </a:r>
            <a:endParaRPr>
              <a:solidFill>
                <a:schemeClr val="dk1"/>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chemeClr val="dk1"/>
              </a:solidFill>
              <a:latin typeface="Times New Roman"/>
              <a:ea typeface="Times New Roman"/>
              <a:cs typeface="Times New Roman"/>
              <a:sym typeface="Times New Roman"/>
            </a:endParaRPr>
          </a:p>
        </p:txBody>
      </p:sp>
      <p:pic>
        <p:nvPicPr>
          <p:cNvPr id="456" name="Google Shape;456;p65"/>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6"/>
          <p:cNvSpPr txBox="1">
            <a:spLocks noGrp="1"/>
          </p:cNvSpPr>
          <p:nvPr>
            <p:ph type="title"/>
          </p:nvPr>
        </p:nvSpPr>
        <p:spPr>
          <a:xfrm>
            <a:off x="311700" y="7681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800" b="1">
                <a:latin typeface="Times New Roman"/>
                <a:ea typeface="Times New Roman"/>
                <a:cs typeface="Times New Roman"/>
                <a:sym typeface="Times New Roman"/>
              </a:rPr>
              <a:t>5.4. В целях повышения уровня подготовки кадров, задействованных в профилактической работе:</a:t>
            </a:r>
            <a:endParaRPr sz="1800" b="1">
              <a:latin typeface="Times New Roman"/>
              <a:ea typeface="Times New Roman"/>
              <a:cs typeface="Times New Roman"/>
              <a:sym typeface="Times New Roman"/>
            </a:endParaRPr>
          </a:p>
        </p:txBody>
      </p:sp>
      <p:sp>
        <p:nvSpPr>
          <p:cNvPr id="462" name="Google Shape;462;p66"/>
          <p:cNvSpPr txBox="1">
            <a:spLocks noGrp="1"/>
          </p:cNvSpPr>
          <p:nvPr>
            <p:ph type="body" idx="1"/>
          </p:nvPr>
        </p:nvSpPr>
        <p:spPr>
          <a:xfrm>
            <a:off x="311700" y="15566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solidFill>
                  <a:schemeClr val="dk1"/>
                </a:solidFill>
                <a:latin typeface="Times New Roman"/>
                <a:ea typeface="Times New Roman"/>
                <a:cs typeface="Times New Roman"/>
                <a:sym typeface="Times New Roman"/>
              </a:rPr>
              <a:t>5.4.2. Организовывать реализацию программ повышения квалификации </a:t>
            </a:r>
            <a:r>
              <a:rPr lang="ru" b="1">
                <a:solidFill>
                  <a:schemeClr val="dk1"/>
                </a:solidFill>
                <a:latin typeface="Times New Roman"/>
                <a:ea typeface="Times New Roman"/>
                <a:cs typeface="Times New Roman"/>
                <a:sym typeface="Times New Roman"/>
              </a:rPr>
              <a:t>руководителей образовательных организаций и их заместителей</a:t>
            </a:r>
            <a:r>
              <a:rPr lang="ru">
                <a:solidFill>
                  <a:schemeClr val="dk1"/>
                </a:solidFill>
                <a:latin typeface="Times New Roman"/>
                <a:ea typeface="Times New Roman"/>
                <a:cs typeface="Times New Roman"/>
                <a:sym typeface="Times New Roman"/>
              </a:rPr>
              <a:t> по воспитательной работе, направленных на формирование компетенций по выявлению и профилактическому сопровождению студентов и учащихся, подверженных или подпавших под воздействие террористической идеологии, привитию им традиционных российских духовно-нравственных ценностей, а также созданию в образовательных организациях психологических и иных условий, препятствующих распространению деструктивных идей в учебных коллективах. </a:t>
            </a:r>
            <a:endParaRPr>
              <a:solidFill>
                <a:schemeClr val="dk1"/>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chemeClr val="dk1"/>
              </a:solidFill>
              <a:latin typeface="Times New Roman"/>
              <a:ea typeface="Times New Roman"/>
              <a:cs typeface="Times New Roman"/>
              <a:sym typeface="Times New Roman"/>
            </a:endParaRPr>
          </a:p>
        </p:txBody>
      </p:sp>
      <p:pic>
        <p:nvPicPr>
          <p:cNvPr id="463" name="Google Shape;463;p66"/>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7"/>
          <p:cNvSpPr txBox="1">
            <a:spLocks noGrp="1"/>
          </p:cNvSpPr>
          <p:nvPr>
            <p:ph type="body" idx="1"/>
          </p:nvPr>
        </p:nvSpPr>
        <p:spPr>
          <a:xfrm>
            <a:off x="351650" y="86355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solidFill>
                  <a:schemeClr val="dk1"/>
                </a:solidFill>
                <a:latin typeface="Times New Roman"/>
                <a:ea typeface="Times New Roman"/>
                <a:cs typeface="Times New Roman"/>
                <a:sym typeface="Times New Roman"/>
              </a:rPr>
              <a:t>5.5. В целях информационного и методического сопровождения деятельности по устранению причин радикализации обучающихся </a:t>
            </a:r>
            <a:r>
              <a:rPr lang="ru" b="1">
                <a:solidFill>
                  <a:schemeClr val="dk1"/>
                </a:solidFill>
                <a:latin typeface="Times New Roman"/>
                <a:ea typeface="Times New Roman"/>
                <a:cs typeface="Times New Roman"/>
                <a:sym typeface="Times New Roman"/>
              </a:rPr>
              <a:t>организовать работу по созданию и использованию в профилактике цифровых платформ</a:t>
            </a:r>
            <a:r>
              <a:rPr lang="ru">
                <a:solidFill>
                  <a:schemeClr val="dk1"/>
                </a:solidFill>
                <a:latin typeface="Times New Roman"/>
                <a:ea typeface="Times New Roman"/>
                <a:cs typeface="Times New Roman"/>
                <a:sym typeface="Times New Roman"/>
              </a:rPr>
              <a:t>, предусматривающих </a:t>
            </a:r>
            <a:r>
              <a:rPr lang="ru" b="1">
                <a:solidFill>
                  <a:schemeClr val="dk1"/>
                </a:solidFill>
                <a:latin typeface="Times New Roman"/>
                <a:ea typeface="Times New Roman"/>
                <a:cs typeface="Times New Roman"/>
                <a:sym typeface="Times New Roman"/>
              </a:rPr>
              <a:t>индивидуальное сопровождение учащихся</a:t>
            </a:r>
            <a:r>
              <a:rPr lang="ru">
                <a:solidFill>
                  <a:schemeClr val="dk1"/>
                </a:solidFill>
                <a:latin typeface="Times New Roman"/>
                <a:ea typeface="Times New Roman"/>
                <a:cs typeface="Times New Roman"/>
                <a:sym typeface="Times New Roman"/>
              </a:rPr>
              <a:t> и студентов, требующих дополнительного профилактического внимания, а также нуждающихся в социально-психологической поддержке, подверженных влиянию террористической и иной деструктивной идеологии.  </a:t>
            </a:r>
            <a:endParaRPr>
              <a:solidFill>
                <a:schemeClr val="dk1"/>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chemeClr val="dk1"/>
              </a:solidFill>
              <a:latin typeface="Times New Roman"/>
              <a:ea typeface="Times New Roman"/>
              <a:cs typeface="Times New Roman"/>
              <a:sym typeface="Times New Roman"/>
            </a:endParaRPr>
          </a:p>
        </p:txBody>
      </p:sp>
      <p:pic>
        <p:nvPicPr>
          <p:cNvPr id="469" name="Google Shape;469;p67"/>
          <p:cNvPicPr preferRelativeResize="0"/>
          <p:nvPr/>
        </p:nvPicPr>
        <p:blipFill>
          <a:blip r:embed="rId3">
            <a:alphaModFix/>
          </a:blip>
          <a:stretch>
            <a:fillRect/>
          </a:stretch>
        </p:blipFill>
        <p:spPr>
          <a:xfrm>
            <a:off x="0" y="2"/>
            <a:ext cx="9144000" cy="768096"/>
          </a:xfrm>
          <a:prstGeom prst="rect">
            <a:avLst/>
          </a:prstGeom>
          <a:noFill/>
          <a:ln>
            <a:noFill/>
          </a:ln>
        </p:spPr>
      </p:pic>
      <p:pic>
        <p:nvPicPr>
          <p:cNvPr id="470" name="Google Shape;470;p67"/>
          <p:cNvPicPr preferRelativeResize="0"/>
          <p:nvPr/>
        </p:nvPicPr>
        <p:blipFill>
          <a:blip r:embed="rId4">
            <a:alphaModFix/>
          </a:blip>
          <a:stretch>
            <a:fillRect/>
          </a:stretch>
        </p:blipFill>
        <p:spPr>
          <a:xfrm>
            <a:off x="3966100" y="2863575"/>
            <a:ext cx="3344949" cy="2229974"/>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8"/>
          <p:cNvSpPr txBox="1">
            <a:spLocks noGrp="1"/>
          </p:cNvSpPr>
          <p:nvPr>
            <p:ph type="body" idx="1"/>
          </p:nvPr>
        </p:nvSpPr>
        <p:spPr>
          <a:xfrm>
            <a:off x="311700" y="76810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solidFill>
                  <a:schemeClr val="dk1"/>
                </a:solidFill>
                <a:latin typeface="Times New Roman"/>
                <a:ea typeface="Times New Roman"/>
                <a:cs typeface="Times New Roman"/>
                <a:sym typeface="Times New Roman"/>
              </a:rPr>
              <a:t>5.6. В целях обеспечения эффективности работы по противодействию идеологии терроризма в общеобразовательных организациях, профессиональных образовательных организациях и образовательных организациях высшего образования, </a:t>
            </a:r>
            <a:r>
              <a:rPr lang="ru" b="1">
                <a:solidFill>
                  <a:schemeClr val="dk1"/>
                </a:solidFill>
                <a:latin typeface="Times New Roman"/>
                <a:ea typeface="Times New Roman"/>
                <a:cs typeface="Times New Roman"/>
                <a:sym typeface="Times New Roman"/>
              </a:rPr>
              <a:t>осуществлять мониторинг качества воспитательной работы</a:t>
            </a:r>
            <a:r>
              <a:rPr lang="ru">
                <a:solidFill>
                  <a:schemeClr val="dk1"/>
                </a:solidFill>
                <a:latin typeface="Times New Roman"/>
                <a:ea typeface="Times New Roman"/>
                <a:cs typeface="Times New Roman"/>
                <a:sym typeface="Times New Roman"/>
              </a:rPr>
              <a:t> и реализации организационно-управленческих мер профилактики деструктивных проявлений в учебных коллективах. </a:t>
            </a:r>
            <a:endParaRPr>
              <a:solidFill>
                <a:schemeClr val="dk1"/>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chemeClr val="dk1"/>
              </a:solidFill>
              <a:latin typeface="Times New Roman"/>
              <a:ea typeface="Times New Roman"/>
              <a:cs typeface="Times New Roman"/>
              <a:sym typeface="Times New Roman"/>
            </a:endParaRPr>
          </a:p>
        </p:txBody>
      </p:sp>
      <p:pic>
        <p:nvPicPr>
          <p:cNvPr id="476" name="Google Shape;476;p68"/>
          <p:cNvPicPr preferRelativeResize="0"/>
          <p:nvPr/>
        </p:nvPicPr>
        <p:blipFill>
          <a:blip r:embed="rId3">
            <a:alphaModFix/>
          </a:blip>
          <a:stretch>
            <a:fillRect/>
          </a:stretch>
        </p:blipFill>
        <p:spPr>
          <a:xfrm>
            <a:off x="0" y="2"/>
            <a:ext cx="9144000" cy="768096"/>
          </a:xfrm>
          <a:prstGeom prst="rect">
            <a:avLst/>
          </a:prstGeom>
          <a:noFill/>
          <a:ln>
            <a:noFill/>
          </a:ln>
        </p:spPr>
      </p:pic>
      <p:pic>
        <p:nvPicPr>
          <p:cNvPr id="477" name="Google Shape;477;p68"/>
          <p:cNvPicPr preferRelativeResize="0"/>
          <p:nvPr/>
        </p:nvPicPr>
        <p:blipFill>
          <a:blip r:embed="rId4">
            <a:alphaModFix/>
          </a:blip>
          <a:stretch>
            <a:fillRect/>
          </a:stretch>
        </p:blipFill>
        <p:spPr>
          <a:xfrm>
            <a:off x="2855001" y="2983225"/>
            <a:ext cx="3434000" cy="2060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311700" y="864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Times New Roman"/>
                <a:ea typeface="Times New Roman"/>
                <a:cs typeface="Times New Roman"/>
                <a:sym typeface="Times New Roman"/>
              </a:rPr>
              <a:t>Парта героя</a:t>
            </a:r>
            <a:endParaRPr>
              <a:latin typeface="Times New Roman"/>
              <a:ea typeface="Times New Roman"/>
              <a:cs typeface="Times New Roman"/>
              <a:sym typeface="Times New Roman"/>
            </a:endParaRPr>
          </a:p>
        </p:txBody>
      </p:sp>
      <p:sp>
        <p:nvSpPr>
          <p:cNvPr id="125" name="Google Shape;125;p22"/>
          <p:cNvSpPr txBox="1">
            <a:spLocks noGrp="1"/>
          </p:cNvSpPr>
          <p:nvPr>
            <p:ph type="body" idx="1"/>
          </p:nvPr>
        </p:nvSpPr>
        <p:spPr>
          <a:xfrm>
            <a:off x="311700" y="1533600"/>
            <a:ext cx="3794100" cy="3342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ru">
                <a:solidFill>
                  <a:srgbClr val="000000"/>
                </a:solidFill>
                <a:latin typeface="Times New Roman"/>
                <a:ea typeface="Times New Roman"/>
                <a:cs typeface="Times New Roman"/>
                <a:sym typeface="Times New Roman"/>
              </a:rPr>
              <a:t>Установлено уже около 11 тысяч парт в 6 тысячах школ.</a:t>
            </a:r>
            <a:endParaRPr>
              <a:solidFill>
                <a:srgbClr val="000000"/>
              </a:solidFill>
              <a:latin typeface="Times New Roman"/>
              <a:ea typeface="Times New Roman"/>
              <a:cs typeface="Times New Roman"/>
              <a:sym typeface="Times New Roman"/>
            </a:endParaRPr>
          </a:p>
        </p:txBody>
      </p:sp>
      <p:pic>
        <p:nvPicPr>
          <p:cNvPr id="126" name="Google Shape;126;p22"/>
          <p:cNvPicPr preferRelativeResize="0"/>
          <p:nvPr/>
        </p:nvPicPr>
        <p:blipFill>
          <a:blip r:embed="rId3">
            <a:alphaModFix/>
          </a:blip>
          <a:stretch>
            <a:fillRect/>
          </a:stretch>
        </p:blipFill>
        <p:spPr>
          <a:xfrm>
            <a:off x="0" y="2"/>
            <a:ext cx="9144000" cy="768096"/>
          </a:xfrm>
          <a:prstGeom prst="rect">
            <a:avLst/>
          </a:prstGeom>
          <a:noFill/>
          <a:ln>
            <a:noFill/>
          </a:ln>
        </p:spPr>
      </p:pic>
      <p:pic>
        <p:nvPicPr>
          <p:cNvPr id="127" name="Google Shape;127;p22"/>
          <p:cNvPicPr preferRelativeResize="0"/>
          <p:nvPr/>
        </p:nvPicPr>
        <p:blipFill>
          <a:blip r:embed="rId4">
            <a:alphaModFix/>
          </a:blip>
          <a:stretch>
            <a:fillRect/>
          </a:stretch>
        </p:blipFill>
        <p:spPr>
          <a:xfrm>
            <a:off x="4398281" y="864500"/>
            <a:ext cx="4249266" cy="2089025"/>
          </a:xfrm>
          <a:prstGeom prst="rect">
            <a:avLst/>
          </a:prstGeom>
          <a:noFill/>
          <a:ln>
            <a:noFill/>
          </a:ln>
        </p:spPr>
      </p:pic>
      <p:pic>
        <p:nvPicPr>
          <p:cNvPr id="128" name="Google Shape;128;p22"/>
          <p:cNvPicPr preferRelativeResize="0"/>
          <p:nvPr/>
        </p:nvPicPr>
        <p:blipFill>
          <a:blip r:embed="rId5">
            <a:alphaModFix/>
          </a:blip>
          <a:stretch>
            <a:fillRect/>
          </a:stretch>
        </p:blipFill>
        <p:spPr>
          <a:xfrm>
            <a:off x="4398275" y="3049925"/>
            <a:ext cx="2730751" cy="18205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9"/>
          <p:cNvSpPr txBox="1">
            <a:spLocks noGrp="1"/>
          </p:cNvSpPr>
          <p:nvPr>
            <p:ph type="body" idx="1"/>
          </p:nvPr>
        </p:nvSpPr>
        <p:spPr>
          <a:xfrm>
            <a:off x="311700" y="817600"/>
            <a:ext cx="8520600" cy="2210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ru">
                <a:solidFill>
                  <a:schemeClr val="dk1"/>
                </a:solidFill>
                <a:latin typeface="Times New Roman"/>
                <a:ea typeface="Times New Roman"/>
                <a:cs typeface="Times New Roman"/>
                <a:sym typeface="Times New Roman"/>
              </a:rPr>
              <a:t>5.8.1. Распространение положительно зарекомендовавших себя практик профилактической работы с использованием портала </a:t>
            </a:r>
            <a:r>
              <a:rPr lang="ru" b="1">
                <a:solidFill>
                  <a:schemeClr val="dk1"/>
                </a:solidFill>
                <a:latin typeface="Times New Roman"/>
                <a:ea typeface="Times New Roman"/>
                <a:cs typeface="Times New Roman"/>
                <a:sym typeface="Times New Roman"/>
              </a:rPr>
              <a:t>«Интерактивная карта профилактической деятельности в образовательных организациях и научных учреждениях Российской Федерации»</a:t>
            </a:r>
            <a:r>
              <a:rPr lang="ru">
                <a:solidFill>
                  <a:schemeClr val="dk1"/>
                </a:solidFill>
                <a:latin typeface="Times New Roman"/>
                <a:ea typeface="Times New Roman"/>
                <a:cs typeface="Times New Roman"/>
                <a:sym typeface="Times New Roman"/>
              </a:rPr>
              <a:t> в качестве единой площадки для накопления и обмена опытом осуществления мероприятий по противодействию идеологии терроризма. </a:t>
            </a:r>
            <a:endParaRPr>
              <a:solidFill>
                <a:schemeClr val="dk1"/>
              </a:solidFill>
              <a:latin typeface="Times New Roman"/>
              <a:ea typeface="Times New Roman"/>
              <a:cs typeface="Times New Roman"/>
              <a:sym typeface="Times New Roman"/>
            </a:endParaRPr>
          </a:p>
        </p:txBody>
      </p:sp>
      <p:pic>
        <p:nvPicPr>
          <p:cNvPr id="483" name="Google Shape;483;p69"/>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70"/>
          <p:cNvSpPr txBox="1">
            <a:spLocks noGrp="1"/>
          </p:cNvSpPr>
          <p:nvPr>
            <p:ph type="title"/>
          </p:nvPr>
        </p:nvSpPr>
        <p:spPr>
          <a:xfrm>
            <a:off x="311700" y="7681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Times New Roman"/>
                <a:ea typeface="Times New Roman"/>
                <a:cs typeface="Times New Roman"/>
                <a:sym typeface="Times New Roman"/>
              </a:rPr>
              <a:t>Карта</a:t>
            </a:r>
            <a:endParaRPr>
              <a:latin typeface="Times New Roman"/>
              <a:ea typeface="Times New Roman"/>
              <a:cs typeface="Times New Roman"/>
              <a:sym typeface="Times New Roman"/>
            </a:endParaRPr>
          </a:p>
        </p:txBody>
      </p:sp>
      <p:sp>
        <p:nvSpPr>
          <p:cNvPr id="489" name="Google Shape;489;p70"/>
          <p:cNvSpPr txBox="1">
            <a:spLocks noGrp="1"/>
          </p:cNvSpPr>
          <p:nvPr>
            <p:ph type="body" idx="1"/>
          </p:nvPr>
        </p:nvSpPr>
        <p:spPr>
          <a:xfrm>
            <a:off x="311700" y="15566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solidFill>
                <a:schemeClr val="dk1"/>
              </a:solidFill>
              <a:latin typeface="Times New Roman"/>
              <a:ea typeface="Times New Roman"/>
              <a:cs typeface="Times New Roman"/>
              <a:sym typeface="Times New Roman"/>
            </a:endParaRPr>
          </a:p>
        </p:txBody>
      </p:sp>
      <p:pic>
        <p:nvPicPr>
          <p:cNvPr id="490" name="Google Shape;490;p70"/>
          <p:cNvPicPr preferRelativeResize="0"/>
          <p:nvPr/>
        </p:nvPicPr>
        <p:blipFill>
          <a:blip r:embed="rId3">
            <a:alphaModFix/>
          </a:blip>
          <a:stretch>
            <a:fillRect/>
          </a:stretch>
        </p:blipFill>
        <p:spPr>
          <a:xfrm>
            <a:off x="0" y="472443"/>
            <a:ext cx="9143998" cy="441836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496" name="Google Shape;496;p7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97" name="Google Shape;497;p71"/>
          <p:cNvPicPr preferRelativeResize="0"/>
          <p:nvPr/>
        </p:nvPicPr>
        <p:blipFill>
          <a:blip r:embed="rId3">
            <a:alphaModFix/>
          </a:blip>
          <a:stretch>
            <a:fillRect/>
          </a:stretch>
        </p:blipFill>
        <p:spPr>
          <a:xfrm>
            <a:off x="0" y="329138"/>
            <a:ext cx="9144000" cy="4485224"/>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503" name="Google Shape;503;p7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504" name="Google Shape;504;p72"/>
          <p:cNvPicPr preferRelativeResize="0"/>
          <p:nvPr/>
        </p:nvPicPr>
        <p:blipFill>
          <a:blip r:embed="rId3">
            <a:alphaModFix/>
          </a:blip>
          <a:stretch>
            <a:fillRect/>
          </a:stretch>
        </p:blipFill>
        <p:spPr>
          <a:xfrm>
            <a:off x="0" y="330204"/>
            <a:ext cx="9144000" cy="4483093"/>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510" name="Google Shape;510;p7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511" name="Google Shape;511;p73"/>
          <p:cNvPicPr preferRelativeResize="0"/>
          <p:nvPr/>
        </p:nvPicPr>
        <p:blipFill>
          <a:blip r:embed="rId3">
            <a:alphaModFix/>
          </a:blip>
          <a:stretch>
            <a:fillRect/>
          </a:stretch>
        </p:blipFill>
        <p:spPr>
          <a:xfrm>
            <a:off x="0" y="360701"/>
            <a:ext cx="9144000" cy="4422098"/>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74"/>
          <p:cNvSpPr txBox="1">
            <a:spLocks noGrp="1"/>
          </p:cNvSpPr>
          <p:nvPr>
            <p:ph type="title"/>
          </p:nvPr>
        </p:nvSpPr>
        <p:spPr>
          <a:xfrm>
            <a:off x="311700" y="7681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b="1">
                <a:latin typeface="Times New Roman"/>
                <a:ea typeface="Times New Roman"/>
                <a:cs typeface="Times New Roman"/>
                <a:sym typeface="Times New Roman"/>
              </a:rPr>
              <a:t>6. Организационные меры</a:t>
            </a:r>
            <a:endParaRPr b="1">
              <a:latin typeface="Times New Roman"/>
              <a:ea typeface="Times New Roman"/>
              <a:cs typeface="Times New Roman"/>
              <a:sym typeface="Times New Roman"/>
            </a:endParaRPr>
          </a:p>
        </p:txBody>
      </p:sp>
      <p:sp>
        <p:nvSpPr>
          <p:cNvPr id="517" name="Google Shape;517;p74"/>
          <p:cNvSpPr txBox="1">
            <a:spLocks noGrp="1"/>
          </p:cNvSpPr>
          <p:nvPr>
            <p:ph type="body" idx="1"/>
          </p:nvPr>
        </p:nvSpPr>
        <p:spPr>
          <a:xfrm>
            <a:off x="311700" y="15566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solidFill>
                  <a:schemeClr val="dk1"/>
                </a:solidFill>
                <a:latin typeface="Times New Roman"/>
                <a:ea typeface="Times New Roman"/>
                <a:cs typeface="Times New Roman"/>
                <a:sym typeface="Times New Roman"/>
              </a:rPr>
              <a:t>6.1. Координация и контроль деятельности федеральных органов исполнительной власти, исполнительных органов субъектов Российской Федерации и органов местного самоуправления по исполнению настоящего Комплексного плана осуществляется </a:t>
            </a:r>
            <a:r>
              <a:rPr lang="ru" b="1">
                <a:solidFill>
                  <a:schemeClr val="dk1"/>
                </a:solidFill>
                <a:latin typeface="Times New Roman"/>
                <a:ea typeface="Times New Roman"/>
                <a:cs typeface="Times New Roman"/>
                <a:sym typeface="Times New Roman"/>
              </a:rPr>
              <a:t>Национальным антитеррористическим комитетом непосредственно и через антитеррористические комиссии в субъектах Российской Федерации.  </a:t>
            </a:r>
            <a:endParaRPr b="1">
              <a:solidFill>
                <a:schemeClr val="dk1"/>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chemeClr val="dk1"/>
              </a:solidFill>
              <a:latin typeface="Times New Roman"/>
              <a:ea typeface="Times New Roman"/>
              <a:cs typeface="Times New Roman"/>
              <a:sym typeface="Times New Roman"/>
            </a:endParaRPr>
          </a:p>
        </p:txBody>
      </p:sp>
      <p:pic>
        <p:nvPicPr>
          <p:cNvPr id="518" name="Google Shape;518;p74"/>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4"/>
          <p:cNvSpPr txBox="1">
            <a:spLocks noGrp="1"/>
          </p:cNvSpPr>
          <p:nvPr>
            <p:ph type="title"/>
          </p:nvPr>
        </p:nvSpPr>
        <p:spPr>
          <a:xfrm>
            <a:off x="358675" y="2310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ru" b="1"/>
              <a:t>Полезные материалы</a:t>
            </a:r>
            <a:endParaRPr b="1"/>
          </a:p>
        </p:txBody>
      </p:sp>
      <p:pic>
        <p:nvPicPr>
          <p:cNvPr id="317" name="Google Shape;317;p44"/>
          <p:cNvPicPr preferRelativeResize="0"/>
          <p:nvPr/>
        </p:nvPicPr>
        <p:blipFill>
          <a:blip r:embed="rId3">
            <a:alphaModFix/>
          </a:blip>
          <a:stretch>
            <a:fillRect/>
          </a:stretch>
        </p:blipFill>
        <p:spPr>
          <a:xfrm>
            <a:off x="7306813" y="881463"/>
            <a:ext cx="829025" cy="903150"/>
          </a:xfrm>
          <a:prstGeom prst="rect">
            <a:avLst/>
          </a:prstGeom>
          <a:noFill/>
          <a:ln>
            <a:noFill/>
          </a:ln>
        </p:spPr>
      </p:pic>
      <p:pic>
        <p:nvPicPr>
          <p:cNvPr id="318" name="Google Shape;318;p44"/>
          <p:cNvPicPr preferRelativeResize="0"/>
          <p:nvPr/>
        </p:nvPicPr>
        <p:blipFill>
          <a:blip r:embed="rId4">
            <a:alphaModFix/>
          </a:blip>
          <a:stretch>
            <a:fillRect/>
          </a:stretch>
        </p:blipFill>
        <p:spPr>
          <a:xfrm>
            <a:off x="7092688" y="1819988"/>
            <a:ext cx="1257300" cy="1257300"/>
          </a:xfrm>
          <a:prstGeom prst="rect">
            <a:avLst/>
          </a:prstGeom>
          <a:noFill/>
          <a:ln>
            <a:noFill/>
          </a:ln>
        </p:spPr>
      </p:pic>
      <p:sp>
        <p:nvSpPr>
          <p:cNvPr id="319" name="Google Shape;319;p44"/>
          <p:cNvSpPr txBox="1"/>
          <p:nvPr/>
        </p:nvSpPr>
        <p:spPr>
          <a:xfrm>
            <a:off x="6292125" y="3085950"/>
            <a:ext cx="2736900" cy="78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1800">
                <a:solidFill>
                  <a:schemeClr val="dk1"/>
                </a:solidFill>
              </a:rPr>
              <a:t>Центр профилактики терроризма УрФУ</a:t>
            </a:r>
            <a:endParaRPr sz="1800">
              <a:solidFill>
                <a:schemeClr val="dk1"/>
              </a:solidFill>
            </a:endParaRPr>
          </a:p>
        </p:txBody>
      </p:sp>
      <p:pic>
        <p:nvPicPr>
          <p:cNvPr id="320" name="Google Shape;320;p44"/>
          <p:cNvPicPr preferRelativeResize="0"/>
          <p:nvPr/>
        </p:nvPicPr>
        <p:blipFill>
          <a:blip r:embed="rId5">
            <a:alphaModFix/>
          </a:blip>
          <a:stretch>
            <a:fillRect/>
          </a:stretch>
        </p:blipFill>
        <p:spPr>
          <a:xfrm>
            <a:off x="1020450" y="1997975"/>
            <a:ext cx="1184300" cy="1184300"/>
          </a:xfrm>
          <a:prstGeom prst="rect">
            <a:avLst/>
          </a:prstGeom>
          <a:noFill/>
          <a:ln>
            <a:noFill/>
          </a:ln>
        </p:spPr>
      </p:pic>
      <p:sp>
        <p:nvSpPr>
          <p:cNvPr id="321" name="Google Shape;321;p44"/>
          <p:cNvSpPr txBox="1"/>
          <p:nvPr/>
        </p:nvSpPr>
        <p:spPr>
          <a:xfrm>
            <a:off x="244150" y="3085950"/>
            <a:ext cx="2736900" cy="78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1800">
                <a:solidFill>
                  <a:schemeClr val="dk1"/>
                </a:solidFill>
              </a:rPr>
              <a:t>Алгоритмы действий при угрозе терроризма</a:t>
            </a:r>
            <a:endParaRPr sz="1800">
              <a:solidFill>
                <a:schemeClr val="dk1"/>
              </a:solidFill>
            </a:endParaRPr>
          </a:p>
        </p:txBody>
      </p:sp>
      <p:pic>
        <p:nvPicPr>
          <p:cNvPr id="322" name="Google Shape;322;p44"/>
          <p:cNvPicPr preferRelativeResize="0"/>
          <p:nvPr/>
        </p:nvPicPr>
        <p:blipFill rotWithShape="1">
          <a:blip r:embed="rId6">
            <a:alphaModFix/>
          </a:blip>
          <a:srcRect t="26406" r="74328" b="51467"/>
          <a:stretch/>
        </p:blipFill>
        <p:spPr>
          <a:xfrm>
            <a:off x="1198075" y="1033088"/>
            <a:ext cx="829025" cy="786900"/>
          </a:xfrm>
          <a:prstGeom prst="rect">
            <a:avLst/>
          </a:prstGeom>
          <a:noFill/>
          <a:ln>
            <a:noFill/>
          </a:ln>
        </p:spPr>
      </p:pic>
      <p:sp>
        <p:nvSpPr>
          <p:cNvPr id="323" name="Google Shape;323;p44"/>
          <p:cNvSpPr txBox="1">
            <a:spLocks noGrp="1"/>
          </p:cNvSpPr>
          <p:nvPr>
            <p:ph type="title"/>
          </p:nvPr>
        </p:nvSpPr>
        <p:spPr>
          <a:xfrm>
            <a:off x="358675" y="41021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ru" b="1"/>
              <a:t>Спасибо за внимание!</a:t>
            </a:r>
            <a:endParaRPr b="1"/>
          </a:p>
        </p:txBody>
      </p:sp>
      <p:pic>
        <p:nvPicPr>
          <p:cNvPr id="324" name="Google Shape;324;p44"/>
          <p:cNvPicPr preferRelativeResize="0"/>
          <p:nvPr/>
        </p:nvPicPr>
        <p:blipFill rotWithShape="1">
          <a:blip r:embed="rId7">
            <a:alphaModFix/>
          </a:blip>
          <a:srcRect t="2065" r="62531" b="49554"/>
          <a:stretch/>
        </p:blipFill>
        <p:spPr>
          <a:xfrm>
            <a:off x="3569625" y="1550613"/>
            <a:ext cx="1980549" cy="1804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311700" y="864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Times New Roman"/>
                <a:ea typeface="Times New Roman"/>
                <a:cs typeface="Times New Roman"/>
                <a:sym typeface="Times New Roman"/>
              </a:rPr>
              <a:t>Меры общей профилактики</a:t>
            </a:r>
            <a:endParaRPr>
              <a:latin typeface="Times New Roman"/>
              <a:ea typeface="Times New Roman"/>
              <a:cs typeface="Times New Roman"/>
              <a:sym typeface="Times New Roman"/>
            </a:endParaRPr>
          </a:p>
        </p:txBody>
      </p:sp>
      <p:sp>
        <p:nvSpPr>
          <p:cNvPr id="134" name="Google Shape;134;p23"/>
          <p:cNvSpPr txBox="1">
            <a:spLocks noGrp="1"/>
          </p:cNvSpPr>
          <p:nvPr>
            <p:ph type="body" idx="1"/>
          </p:nvPr>
        </p:nvSpPr>
        <p:spPr>
          <a:xfrm>
            <a:off x="311700" y="1533600"/>
            <a:ext cx="8520600" cy="3035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solidFill>
                  <a:srgbClr val="000000"/>
                </a:solidFill>
                <a:latin typeface="Times New Roman"/>
                <a:ea typeface="Times New Roman"/>
                <a:cs typeface="Times New Roman"/>
                <a:sym typeface="Times New Roman"/>
              </a:rPr>
              <a:t>1.2. Для создания условий по привитию молодежи неприятия идеологии терроризма включать антитеррористическую тематику в общественно-политические, воспитательные, просветительские, культурные, досуговые и спортивные мероприятия.</a:t>
            </a:r>
            <a:endParaRPr>
              <a:solidFill>
                <a:srgbClr val="000000"/>
              </a:solidFill>
              <a:latin typeface="Times New Roman"/>
              <a:ea typeface="Times New Roman"/>
              <a:cs typeface="Times New Roman"/>
              <a:sym typeface="Times New Roman"/>
            </a:endParaRPr>
          </a:p>
          <a:p>
            <a:pPr marL="0" lvl="0" indent="0" algn="l" rtl="0">
              <a:spcBef>
                <a:spcPts val="1200"/>
              </a:spcBef>
              <a:spcAft>
                <a:spcPts val="1200"/>
              </a:spcAft>
              <a:buNone/>
            </a:pPr>
            <a:r>
              <a:rPr lang="ru" b="1">
                <a:solidFill>
                  <a:srgbClr val="000000"/>
                </a:solidFill>
                <a:latin typeface="Times New Roman"/>
                <a:ea typeface="Times New Roman"/>
                <a:cs typeface="Times New Roman"/>
                <a:sym typeface="Times New Roman"/>
              </a:rPr>
              <a:t>Привлекать ЛОМов и общественные организации.</a:t>
            </a:r>
            <a:endParaRPr b="1">
              <a:solidFill>
                <a:srgbClr val="000000"/>
              </a:solidFill>
              <a:latin typeface="Times New Roman"/>
              <a:ea typeface="Times New Roman"/>
              <a:cs typeface="Times New Roman"/>
              <a:sym typeface="Times New Roman"/>
            </a:endParaRPr>
          </a:p>
        </p:txBody>
      </p:sp>
      <p:pic>
        <p:nvPicPr>
          <p:cNvPr id="135" name="Google Shape;135;p23"/>
          <p:cNvPicPr preferRelativeResize="0"/>
          <p:nvPr/>
        </p:nvPicPr>
        <p:blipFill>
          <a:blip r:embed="rId3">
            <a:alphaModFix/>
          </a:blip>
          <a:stretch>
            <a:fillRect/>
          </a:stretch>
        </p:blipFill>
        <p:spPr>
          <a:xfrm>
            <a:off x="0" y="2"/>
            <a:ext cx="9144000" cy="76809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TotalTime>
  <Words>2886</Words>
  <Application>Microsoft Office PowerPoint</Application>
  <PresentationFormat>Экран (16:9)</PresentationFormat>
  <Paragraphs>172</Paragraphs>
  <Slides>86</Slides>
  <Notes>77</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86</vt:i4>
      </vt:variant>
    </vt:vector>
  </HeadingPairs>
  <TitlesOfParts>
    <vt:vector size="90" baseType="lpstr">
      <vt:lpstr>Arial</vt:lpstr>
      <vt:lpstr>Arial MT</vt:lpstr>
      <vt:lpstr>Times New Roman</vt:lpstr>
      <vt:lpstr>Simple Light</vt:lpstr>
      <vt:lpstr>Организация противодействия идеологии терроризма в Российской Федерации (в соответствии с Комплексным планом противодействия идеологии терроризма в Российской Федерации на 2024 – 2028 годы)</vt:lpstr>
      <vt:lpstr>Цель Комплексного плана противодействия идеологии терроризма</vt:lpstr>
      <vt:lpstr>Презентация PowerPoint</vt:lpstr>
      <vt:lpstr>Задачами противодействия идеологии терроризма являются:</vt:lpstr>
      <vt:lpstr>Содержание Комплексного плана противодействия идеологии терроризма в Российской Федерации на 2024 – 2028 годы</vt:lpstr>
      <vt:lpstr>Профилактическая работа нацелена в первую очередь на такие категории лиц, как:</vt:lpstr>
      <vt:lpstr>Меры общей профилактики</vt:lpstr>
      <vt:lpstr>Парта героя</vt:lpstr>
      <vt:lpstr>Меры общей профилактики</vt:lpstr>
      <vt:lpstr>Встреча главы Лиги безопасного интернета, члена Общественной палаты РФ Екатерины Мизулиной со студентами Екатеринбурга.</vt:lpstr>
      <vt:lpstr>Презентация PowerPoint</vt:lpstr>
      <vt:lpstr>1.3. Для формирования у обучающейся молодежи антитеррористического мировоззрения и устойчивости к пропагандистскому воздействию террористических организаций и популяризирующих массовые убийства движений: </vt:lpstr>
      <vt:lpstr>Национальный центр информационного противодействия терроризму и экстремизму в образовательной среде и сети Интернет. (НЦПТИ)</vt:lpstr>
      <vt:lpstr>Национальный центр информационного противодействия терроризму и экстремизму в образовательной среде и сети Интернет. (НЦПТИ)</vt:lpstr>
      <vt:lpstr>Презентация PowerPoint</vt:lpstr>
      <vt:lpstr>1.3. Для формирования у обучающейся молодежи антитеррористического мировоззрения и устойчивости  к пропагандистскому воздействию террористических организаций и популяризирующих массовые убийства движений: </vt:lpstr>
      <vt:lpstr>1.3. Для формирования у обучающейся молодежи антитеррористического мировоззрения и устойчивости  к пропагандистскому воздействию террористических организаций и популяризирующих массовые убийства движений: </vt:lpstr>
      <vt:lpstr>Встречи студентов и школьников с ветеранами СВО</vt:lpstr>
      <vt:lpstr>Встречи студентов и школьников с ветеранами СВО</vt:lpstr>
      <vt:lpstr>Встречи студентов и школьников с ветеранами СВО</vt:lpstr>
      <vt:lpstr>Презентация PowerPoint</vt:lpstr>
      <vt:lpstr>1.3. Для формирования у обучающейся молодежи антитеррористического мировоззрения и устойчивости  к пропагандистскому воздействию террористических организаций и популяризирующих массовые убийства движений: </vt:lpstr>
      <vt:lpstr>Контент-фабрика «Параллели»</vt:lpstr>
      <vt:lpstr>Меры общей профилактики</vt:lpstr>
      <vt:lpstr>1.5. Для устранения причин и условий, способствующих вовлечению населения в террористическую деятельность:</vt:lpstr>
      <vt:lpstr>Презентация PowerPoint</vt:lpstr>
      <vt:lpstr>Презентация PowerPoint</vt:lpstr>
      <vt:lpstr>1.5. Для устранения причин и условий, способствующих вовлечению населения в террористическую деятельность:</vt:lpstr>
      <vt:lpstr>1.5. Для устранения причин и условий, способствующих вовлечению населения в террористическую деятельность:</vt:lpstr>
      <vt:lpstr>Меры общей профилактики</vt:lpstr>
      <vt:lpstr>2. Меры адресной профилактики</vt:lpstr>
      <vt:lpstr>Направления разъяснительной работы:</vt:lpstr>
      <vt:lpstr>2. Меры адресной профилактики</vt:lpstr>
      <vt:lpstr>Занятия с иностранными студентами УрФУ</vt:lpstr>
      <vt:lpstr>2. Меры адресной профилактики</vt:lpstr>
      <vt:lpstr>2. Меры адресной профилактики</vt:lpstr>
      <vt:lpstr>2. Меры адресной профилактики</vt:lpstr>
      <vt:lpstr>3. Меры индивидуальной профилактики</vt:lpstr>
      <vt:lpstr>Этнорасовый и национальный экстремизм</vt:lpstr>
      <vt:lpstr>Основной миф: «Геноцид белой расы»</vt:lpstr>
      <vt:lpstr>Формы проявления: - Молодежная субкультура</vt:lpstr>
      <vt:lpstr>Внешний вид</vt:lpstr>
      <vt:lpstr>Дмитрий Боровиков и БТО*</vt:lpstr>
      <vt:lpstr>Максим Марцинкевич Формат – 18* и Оккупай-педофиляй*</vt:lpstr>
      <vt:lpstr>Националистические\неонацистские атрибуты</vt:lpstr>
      <vt:lpstr>Неонацистская атрибутика</vt:lpstr>
      <vt:lpstr>КЕДР - любимый художник</vt:lpstr>
      <vt:lpstr>Презентация PowerPoint</vt:lpstr>
      <vt:lpstr>Презентация PowerPoint</vt:lpstr>
      <vt:lpstr>Типы славянского неоязычества</vt:lpstr>
      <vt:lpstr>Основная идея славянского неоязычества</vt:lpstr>
      <vt:lpstr>Символика</vt:lpstr>
      <vt:lpstr>*Движение Колумбайн – террористическая организация *МКУ – террористическая организация </vt:lpstr>
      <vt:lpstr>Мотивация:</vt:lpstr>
      <vt:lpstr>Презентация PowerPoint</vt:lpstr>
      <vt:lpstr>Презентация PowerPoint</vt:lpstr>
      <vt:lpstr>Презентация PowerPoint</vt:lpstr>
      <vt:lpstr>Презентация PowerPoint</vt:lpstr>
      <vt:lpstr>Мониторинг</vt:lpstr>
      <vt:lpstr>3. Меры индивидуальной профилактики</vt:lpstr>
      <vt:lpstr>3. Меры индивидуальной профилактики</vt:lpstr>
      <vt:lpstr>4. Меры информационно-пропагандистского (разъяснительного) характера и защиты информационного пространства Российской Федерации от идеологии терроризма </vt:lpstr>
      <vt:lpstr>4.1. Для повышения эффективности информационно-пропагандистской деятельности в части привития населению стойкого неприятия идеологии терроризма: </vt:lpstr>
      <vt:lpstr>4.1. Для повышения эффективности информационно-пропагандистской деятельности в части привития населению стойкого неприятия идеологии терроризма:  </vt:lpstr>
      <vt:lpstr>Материалы Координационного центра</vt:lpstr>
      <vt:lpstr>Презентация PowerPoint</vt:lpstr>
      <vt:lpstr>Презентация PowerPoint</vt:lpstr>
      <vt:lpstr>Подвиг.РФ</vt:lpstr>
      <vt:lpstr>Презентация PowerPoint</vt:lpstr>
      <vt:lpstr>Презентация PowerPoint</vt:lpstr>
      <vt:lpstr>Презентация PowerPoint</vt:lpstr>
      <vt:lpstr>СПЕЦИАЛЬНЫЙ РЕПОРТАЖ "СКРЫТЫЕ ФИГУРЫ"</vt:lpstr>
      <vt:lpstr>5. Меры кадрового и методического обеспечения  профилактической работы</vt:lpstr>
      <vt:lpstr>5. Меры кадрового и методического обеспечения  профилактической работы</vt:lpstr>
      <vt:lpstr>5. Меры кадрового и методического обеспечения  профилактической работы</vt:lpstr>
      <vt:lpstr>5.4. В целях повышения уровня подготовки кадров, задействованных в профилактической работе:</vt:lpstr>
      <vt:lpstr>5.4. В целях повышения уровня подготовки кадров, задействованных в профилактической работе:</vt:lpstr>
      <vt:lpstr>Презентация PowerPoint</vt:lpstr>
      <vt:lpstr>Презентация PowerPoint</vt:lpstr>
      <vt:lpstr>Презентация PowerPoint</vt:lpstr>
      <vt:lpstr>Карта</vt:lpstr>
      <vt:lpstr>Презентация PowerPoint</vt:lpstr>
      <vt:lpstr>Презентация PowerPoint</vt:lpstr>
      <vt:lpstr>Презентация PowerPoint</vt:lpstr>
      <vt:lpstr>6. Организационные меры</vt:lpstr>
      <vt:lpstr>Полезные материалы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Егор Горбунов</cp:lastModifiedBy>
  <cp:revision>2</cp:revision>
  <dcterms:modified xsi:type="dcterms:W3CDTF">2025-03-24T02:49:33Z</dcterms:modified>
</cp:coreProperties>
</file>